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112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9253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1198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282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864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788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892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50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9294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81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81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977AA-B91A-4EFC-980C-283B5DEA7647}" type="datetimeFigureOut">
              <a:rPr lang="en-CA" smtClean="0"/>
              <a:t>2022-02-22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B6152-FE6E-4C11-9AD6-EEECFB06F4B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957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Catholic church in the modern era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19"/>
            <a:ext cx="8348472" cy="1358537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/>
              <a:t>Setting the Foundation for the Papacy of JPII</a:t>
            </a:r>
          </a:p>
          <a:p>
            <a:pPr algn="ctr"/>
            <a:r>
              <a:rPr lang="en-CA" dirty="0" smtClean="0"/>
              <a:t>Pope John XXIII • The Second Vatican Council •</a:t>
            </a:r>
            <a:r>
              <a:rPr lang="en-CA" dirty="0"/>
              <a:t> </a:t>
            </a:r>
            <a:r>
              <a:rPr lang="en-CA" dirty="0" smtClean="0"/>
              <a:t>Pope Paul VI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243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Timeline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737360"/>
            <a:ext cx="10058400" cy="443484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smtClean="0"/>
              <a:t>Over the next week or so, note significant events on your timeline.  State the date (year) of the event and draw a picture or a symbol that is relevant for the event.</a:t>
            </a:r>
          </a:p>
          <a:p>
            <a:r>
              <a:rPr lang="en-CA" sz="2000" dirty="0" smtClean="0"/>
              <a:t>Secular History on the top half</a:t>
            </a:r>
          </a:p>
          <a:p>
            <a:r>
              <a:rPr lang="en-CA" sz="2000" dirty="0" smtClean="0"/>
              <a:t>Church History on the bottom half</a:t>
            </a:r>
          </a:p>
          <a:p>
            <a:pPr marL="0" indent="0">
              <a:buNone/>
            </a:pPr>
            <a:endParaRPr lang="en-CA" sz="2000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037805" y="3474718"/>
          <a:ext cx="7746274" cy="216843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97107">
                  <a:extLst>
                    <a:ext uri="{9D8B030D-6E8A-4147-A177-3AD203B41FA5}">
                      <a16:colId xmlns:a16="http://schemas.microsoft.com/office/drawing/2014/main" val="1220830727"/>
                    </a:ext>
                  </a:extLst>
                </a:gridCol>
                <a:gridCol w="1700793">
                  <a:extLst>
                    <a:ext uri="{9D8B030D-6E8A-4147-A177-3AD203B41FA5}">
                      <a16:colId xmlns:a16="http://schemas.microsoft.com/office/drawing/2014/main" val="3519124402"/>
                    </a:ext>
                  </a:extLst>
                </a:gridCol>
                <a:gridCol w="1548948">
                  <a:extLst>
                    <a:ext uri="{9D8B030D-6E8A-4147-A177-3AD203B41FA5}">
                      <a16:colId xmlns:a16="http://schemas.microsoft.com/office/drawing/2014/main" val="3380350591"/>
                    </a:ext>
                  </a:extLst>
                </a:gridCol>
                <a:gridCol w="1549713">
                  <a:extLst>
                    <a:ext uri="{9D8B030D-6E8A-4147-A177-3AD203B41FA5}">
                      <a16:colId xmlns:a16="http://schemas.microsoft.com/office/drawing/2014/main" val="706117105"/>
                    </a:ext>
                  </a:extLst>
                </a:gridCol>
                <a:gridCol w="1549713">
                  <a:extLst>
                    <a:ext uri="{9D8B030D-6E8A-4147-A177-3AD203B41FA5}">
                      <a16:colId xmlns:a16="http://schemas.microsoft.com/office/drawing/2014/main" val="989256873"/>
                    </a:ext>
                  </a:extLst>
                </a:gridCol>
              </a:tblGrid>
              <a:tr h="1971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CA" sz="12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954266"/>
                  </a:ext>
                </a:extLst>
              </a:tr>
              <a:tr h="739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Documentation of Events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timeline contains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at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least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significant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secular events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10 significant Roman Catholic Church events. 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timeline contains at least 8-9 significant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events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each of secular and Church history.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timeline contains at least 6-7 significant events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each of secular and Church history.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timeline contains less than 5 significant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events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secular and Church history.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264414"/>
                  </a:ext>
                </a:extLst>
              </a:tr>
              <a:tr h="5913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Accuracy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dates indicated on timeline are correct and are sequenced in the proper order.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 of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dates are accurate or sequences are in the proper order.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Some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dates are accurate or sequences are in the proper order.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Many of the dates are inaccurate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or sequences are 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proper order.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2165015"/>
                  </a:ext>
                </a:extLst>
              </a:tr>
              <a:tr h="64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Pictures/Symbols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graphics are effective, relevant, and esthetically pleasing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All graphics are relevant.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Some graphics are effective and others are missing/ ineffective.</a:t>
                      </a:r>
                      <a:endParaRPr lang="en-CA" sz="12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Several graphics are not effective/ missing.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12496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37805" y="5643155"/>
          <a:ext cx="7746273" cy="6858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10789">
                  <a:extLst>
                    <a:ext uri="{9D8B030D-6E8A-4147-A177-3AD203B41FA5}">
                      <a16:colId xmlns:a16="http://schemas.microsoft.com/office/drawing/2014/main" val="1638570546"/>
                    </a:ext>
                  </a:extLst>
                </a:gridCol>
                <a:gridCol w="1686836">
                  <a:extLst>
                    <a:ext uri="{9D8B030D-6E8A-4147-A177-3AD203B41FA5}">
                      <a16:colId xmlns:a16="http://schemas.microsoft.com/office/drawing/2014/main" val="814781493"/>
                    </a:ext>
                  </a:extLst>
                </a:gridCol>
                <a:gridCol w="1548812">
                  <a:extLst>
                    <a:ext uri="{9D8B030D-6E8A-4147-A177-3AD203B41FA5}">
                      <a16:colId xmlns:a16="http://schemas.microsoft.com/office/drawing/2014/main" val="1817481097"/>
                    </a:ext>
                  </a:extLst>
                </a:gridCol>
                <a:gridCol w="1549918">
                  <a:extLst>
                    <a:ext uri="{9D8B030D-6E8A-4147-A177-3AD203B41FA5}">
                      <a16:colId xmlns:a16="http://schemas.microsoft.com/office/drawing/2014/main" val="2219286267"/>
                    </a:ext>
                  </a:extLst>
                </a:gridCol>
                <a:gridCol w="1549918">
                  <a:extLst>
                    <a:ext uri="{9D8B030D-6E8A-4147-A177-3AD203B41FA5}">
                      <a16:colId xmlns:a16="http://schemas.microsoft.com/office/drawing/2014/main" val="29155141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Legibility/Mechanics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Neat</a:t>
                      </a:r>
                      <a:r>
                        <a:rPr lang="en-US" sz="900" baseline="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and l</a:t>
                      </a: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egible </a:t>
                      </a: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printing.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Punctuation, spelling, and capitalization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correct throughout.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Mostly neat and legible.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Punctuation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spelling, and capitalization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 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mostly correct.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Writing is not legible in places.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Frequent</a:t>
                      </a:r>
                      <a:r>
                        <a:rPr lang="en-US" sz="900" baseline="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errors in p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unctuation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spelling, and </a:t>
                      </a:r>
                      <a:r>
                        <a:rPr lang="en-US" sz="9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capitalization.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Writing is not legible.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many punctuation, spelling, and capitalization errors.</a:t>
                      </a:r>
                      <a:endParaRPr lang="en-CA" sz="12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990" marR="46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51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418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174" y="1251421"/>
            <a:ext cx="9281160" cy="3520440"/>
          </a:xfrm>
        </p:spPr>
        <p:txBody>
          <a:bodyPr/>
          <a:lstStyle/>
          <a:p>
            <a:r>
              <a:rPr lang="en-CA" dirty="0" smtClean="0"/>
              <a:t>Pope John XXIII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The Caretaker Pope</a:t>
            </a:r>
          </a:p>
          <a:p>
            <a:r>
              <a:rPr lang="en-CA" sz="3200" dirty="0" smtClean="0"/>
              <a:t>1958-1963</a:t>
            </a:r>
            <a:endParaRPr lang="en-CA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9955" y="1"/>
            <a:ext cx="4172045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Pope John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elected </a:t>
            </a:r>
            <a:r>
              <a:rPr lang="en-CA" dirty="0"/>
              <a:t>in his 70s as a “caretaker” </a:t>
            </a:r>
            <a:r>
              <a:rPr lang="en-CA" dirty="0" smtClean="0"/>
              <a:t>pope </a:t>
            </a:r>
          </a:p>
          <a:p>
            <a:pPr lvl="2"/>
            <a:r>
              <a:rPr lang="en-CA" dirty="0" smtClean="0"/>
              <a:t>was </a:t>
            </a:r>
            <a:r>
              <a:rPr lang="en-CA" dirty="0"/>
              <a:t>quite the opposite</a:t>
            </a:r>
          </a:p>
          <a:p>
            <a:pPr lvl="0"/>
            <a:r>
              <a:rPr lang="en-CA" dirty="0"/>
              <a:t>He immediately made progressive </a:t>
            </a:r>
            <a:r>
              <a:rPr lang="en-CA" dirty="0" smtClean="0"/>
              <a:t>changes:</a:t>
            </a:r>
          </a:p>
          <a:p>
            <a:pPr lvl="1"/>
            <a:r>
              <a:rPr lang="en-CA" dirty="0" smtClean="0"/>
              <a:t>College </a:t>
            </a:r>
            <a:r>
              <a:rPr lang="en-CA" dirty="0"/>
              <a:t>of Cardinals increased from set number of 70 to become more of an international body. </a:t>
            </a:r>
            <a:endParaRPr lang="en-CA" dirty="0" smtClean="0"/>
          </a:p>
          <a:p>
            <a:pPr lvl="1"/>
            <a:r>
              <a:rPr lang="en-CA" dirty="0" smtClean="0"/>
              <a:t>He </a:t>
            </a:r>
            <a:r>
              <a:rPr lang="en-CA" dirty="0"/>
              <a:t>initiated drafting of new Code of Canon </a:t>
            </a:r>
            <a:r>
              <a:rPr lang="en-CA" dirty="0" smtClean="0"/>
              <a:t>Law</a:t>
            </a:r>
          </a:p>
          <a:p>
            <a:pPr lvl="1"/>
            <a:r>
              <a:rPr lang="en-CA" dirty="0" smtClean="0"/>
              <a:t>He </a:t>
            </a:r>
            <a:r>
              <a:rPr lang="en-CA" dirty="0"/>
              <a:t>was highly concerned with promoting ecumenism (unity between Christian Churches</a:t>
            </a:r>
            <a:r>
              <a:rPr lang="en-CA" dirty="0" smtClean="0"/>
              <a:t>) and </a:t>
            </a:r>
            <a:r>
              <a:rPr lang="en-CA" dirty="0"/>
              <a:t>good relations with </a:t>
            </a:r>
            <a:r>
              <a:rPr lang="en-CA" dirty="0" smtClean="0"/>
              <a:t>Jews</a:t>
            </a:r>
          </a:p>
          <a:p>
            <a:pPr lvl="1"/>
            <a:r>
              <a:rPr lang="en-CA" dirty="0" smtClean="0"/>
              <a:t>Proponent and influence for peace </a:t>
            </a:r>
            <a:r>
              <a:rPr lang="en-CA" dirty="0"/>
              <a:t>on earth during the time of the Cold War. </a:t>
            </a:r>
          </a:p>
          <a:p>
            <a:pPr lvl="2"/>
            <a:r>
              <a:rPr lang="en-CA" dirty="0" smtClean="0"/>
              <a:t>Publicly and behind the scenes.</a:t>
            </a:r>
          </a:p>
          <a:p>
            <a:pPr lvl="2"/>
            <a:r>
              <a:rPr lang="en-CA" dirty="0" smtClean="0"/>
              <a:t>He </a:t>
            </a:r>
            <a:r>
              <a:rPr lang="en-CA" dirty="0"/>
              <a:t>released his encyclical </a:t>
            </a:r>
            <a:r>
              <a:rPr lang="en-CA" b="1" dirty="0"/>
              <a:t>“</a:t>
            </a:r>
            <a:r>
              <a:rPr lang="en-CA" b="1" dirty="0" err="1"/>
              <a:t>Pacem</a:t>
            </a:r>
            <a:r>
              <a:rPr lang="en-CA" b="1" dirty="0"/>
              <a:t> in </a:t>
            </a:r>
            <a:r>
              <a:rPr lang="en-CA" b="1" dirty="0" err="1"/>
              <a:t>Terris</a:t>
            </a:r>
            <a:r>
              <a:rPr lang="en-CA" b="1" dirty="0"/>
              <a:t>” </a:t>
            </a:r>
            <a:r>
              <a:rPr lang="en-CA" dirty="0"/>
              <a:t>(Peace on </a:t>
            </a:r>
            <a:r>
              <a:rPr lang="en-CA" dirty="0" smtClean="0"/>
              <a:t>Earth) just </a:t>
            </a:r>
            <a:r>
              <a:rPr lang="en-CA" dirty="0"/>
              <a:t>months after the Cuban Missile Crisis </a:t>
            </a:r>
            <a:r>
              <a:rPr lang="en-CA" dirty="0" smtClean="0"/>
              <a:t>began (</a:t>
            </a:r>
            <a:r>
              <a:rPr lang="en-CA" dirty="0"/>
              <a:t>1963)</a:t>
            </a:r>
            <a:r>
              <a:rPr lang="en-CA" dirty="0" smtClean="0"/>
              <a:t> </a:t>
            </a:r>
            <a:r>
              <a:rPr lang="en-CA" dirty="0"/>
              <a:t> </a:t>
            </a:r>
            <a:r>
              <a:rPr lang="en-CA" dirty="0" smtClean="0"/>
              <a:t>- USA </a:t>
            </a:r>
            <a:r>
              <a:rPr lang="en-CA" dirty="0"/>
              <a:t>and USSR on brink of </a:t>
            </a:r>
            <a:r>
              <a:rPr lang="en-CA" dirty="0" smtClean="0"/>
              <a:t>war </a:t>
            </a:r>
          </a:p>
          <a:p>
            <a:pPr marL="548640" lvl="2" indent="0">
              <a:buNone/>
            </a:pPr>
            <a:endParaRPr lang="en-CA" dirty="0" smtClean="0"/>
          </a:p>
          <a:p>
            <a:pPr lvl="2"/>
            <a:endParaRPr lang="en-CA" dirty="0" smtClean="0"/>
          </a:p>
          <a:p>
            <a:pPr lvl="2"/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29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Pope John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94114"/>
            <a:ext cx="10058400" cy="4278086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CA" sz="1900" b="1" dirty="0" smtClean="0"/>
              <a:t>He </a:t>
            </a:r>
            <a:r>
              <a:rPr lang="en-CA" sz="1900" b="1" dirty="0"/>
              <a:t>called an Ecumenical Council in Rome: </a:t>
            </a:r>
            <a:endParaRPr lang="en-CA" sz="1900" b="1" dirty="0" smtClean="0"/>
          </a:p>
          <a:p>
            <a:pPr marL="274320" lvl="1" indent="0">
              <a:buNone/>
            </a:pPr>
            <a:r>
              <a:rPr lang="en-CA" sz="1900" b="1" dirty="0"/>
              <a:t>	</a:t>
            </a:r>
            <a:r>
              <a:rPr lang="en-CA" sz="1900" b="1" dirty="0" smtClean="0"/>
              <a:t>	</a:t>
            </a:r>
            <a:r>
              <a:rPr lang="en-CA" sz="2800" b="1" dirty="0" smtClean="0"/>
              <a:t>The </a:t>
            </a:r>
            <a:r>
              <a:rPr lang="en-CA" sz="2800" b="1" dirty="0"/>
              <a:t>Second Vatican </a:t>
            </a:r>
            <a:r>
              <a:rPr lang="en-CA" sz="2800" b="1" dirty="0" smtClean="0"/>
              <a:t>Council (1962-1965)</a:t>
            </a:r>
          </a:p>
          <a:p>
            <a:r>
              <a:rPr lang="en-CA" b="1" dirty="0"/>
              <a:t>What is an ecumenical council?</a:t>
            </a:r>
            <a:endParaRPr lang="en-CA" dirty="0"/>
          </a:p>
          <a:p>
            <a:pPr lvl="1"/>
            <a:r>
              <a:rPr lang="en-CA" u="sng" dirty="0" smtClean="0"/>
              <a:t>Ecumenical </a:t>
            </a:r>
            <a:r>
              <a:rPr lang="en-CA" u="sng" dirty="0"/>
              <a:t>Council</a:t>
            </a:r>
            <a:r>
              <a:rPr lang="en-CA" dirty="0"/>
              <a:t>: </a:t>
            </a:r>
            <a:r>
              <a:rPr lang="en-CA" dirty="0" smtClean="0"/>
              <a:t>…a </a:t>
            </a:r>
            <a:r>
              <a:rPr lang="en-CA" dirty="0"/>
              <a:t>meeting of bishops of the whole church... According to </a:t>
            </a:r>
            <a:r>
              <a:rPr lang="en-CA" dirty="0" smtClean="0"/>
              <a:t>Roman Catholic</a:t>
            </a:r>
            <a:r>
              <a:rPr lang="en-CA" dirty="0"/>
              <a:t> doctrine, a council is not ecumenical unless it has been called by the pope, and its decrees are not binding until they have been </a:t>
            </a:r>
            <a:r>
              <a:rPr lang="en-CA" dirty="0" smtClean="0"/>
              <a:t>promulgated by </a:t>
            </a:r>
            <a:r>
              <a:rPr lang="en-CA" dirty="0"/>
              <a:t>the pope. Decrees so promulgated have the highest authority in the </a:t>
            </a:r>
            <a:r>
              <a:rPr lang="en-CA" dirty="0" smtClean="0"/>
              <a:t>Roman Catholic Church.” </a:t>
            </a:r>
            <a:r>
              <a:rPr lang="en-CA" i="1" dirty="0"/>
              <a:t>(Britannica) </a:t>
            </a:r>
          </a:p>
          <a:p>
            <a:pPr lvl="1"/>
            <a:endParaRPr lang="en-CA" i="1" dirty="0"/>
          </a:p>
          <a:p>
            <a:pPr lvl="1"/>
            <a:r>
              <a:rPr lang="en-CA" dirty="0" smtClean="0"/>
              <a:t>“Vatican II” is the 21</a:t>
            </a:r>
            <a:r>
              <a:rPr lang="en-CA" baseline="30000" dirty="0" smtClean="0"/>
              <a:t>st</a:t>
            </a:r>
            <a:r>
              <a:rPr lang="en-CA" dirty="0" smtClean="0"/>
              <a:t> </a:t>
            </a:r>
            <a:r>
              <a:rPr lang="en-CA" dirty="0"/>
              <a:t>of such councils in history of the Roman Catholic </a:t>
            </a:r>
            <a:r>
              <a:rPr lang="en-CA" dirty="0" smtClean="0"/>
              <a:t>Church.</a:t>
            </a:r>
            <a:endParaRPr lang="en-CA" dirty="0"/>
          </a:p>
          <a:p>
            <a:pPr lvl="1"/>
            <a:r>
              <a:rPr lang="en-CA" dirty="0" smtClean="0"/>
              <a:t>The first?  </a:t>
            </a:r>
          </a:p>
          <a:p>
            <a:pPr lvl="2"/>
            <a:r>
              <a:rPr lang="en-CA" dirty="0" smtClean="0"/>
              <a:t>Council </a:t>
            </a:r>
            <a:r>
              <a:rPr lang="en-CA" dirty="0"/>
              <a:t>of Nicaea </a:t>
            </a:r>
            <a:r>
              <a:rPr lang="en-CA" dirty="0" smtClean="0"/>
              <a:t>– 325 </a:t>
            </a:r>
          </a:p>
          <a:p>
            <a:pPr lvl="0"/>
            <a:r>
              <a:rPr lang="en-CA" dirty="0" smtClean="0"/>
              <a:t>The Second Vatican Council was called for a number of reasons:</a:t>
            </a:r>
          </a:p>
          <a:p>
            <a:pPr lvl="1"/>
            <a:r>
              <a:rPr lang="en-CA" dirty="0" smtClean="0"/>
              <a:t>the most prominent one being to modernize it.  The Church was strong and unified at this time; the </a:t>
            </a:r>
            <a:r>
              <a:rPr lang="en-CA" dirty="0"/>
              <a:t>C</a:t>
            </a:r>
            <a:r>
              <a:rPr lang="en-CA" dirty="0" smtClean="0"/>
              <a:t>ouncil would help the Church modernize and reach out to address the urgent needs of a world in spiritual poverty (due to war, communism, poverty, human rights issues, etc., etc.) </a:t>
            </a:r>
          </a:p>
          <a:p>
            <a:pPr lvl="0"/>
            <a:r>
              <a:rPr lang="en-CA" dirty="0" smtClean="0"/>
              <a:t>Pope </a:t>
            </a:r>
            <a:r>
              <a:rPr lang="en-CA" dirty="0"/>
              <a:t>John only attended the first of four sessions of the council; he died of stomach cancer in 1963. </a:t>
            </a:r>
          </a:p>
          <a:p>
            <a:pPr lvl="1"/>
            <a:endParaRPr lang="en-CA" dirty="0" smtClean="0"/>
          </a:p>
          <a:p>
            <a:pPr lvl="1"/>
            <a:endParaRPr lang="en-CA" dirty="0"/>
          </a:p>
          <a:p>
            <a:pPr lvl="1"/>
            <a:endParaRPr lang="en-CA" dirty="0" smtClean="0"/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735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Widescreen</PresentationFormat>
  <Paragraphs>67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The Catholic church in the modern era </vt:lpstr>
      <vt:lpstr>Timeline Assignment</vt:lpstr>
      <vt:lpstr>Pope John XXIII</vt:lpstr>
      <vt:lpstr>Good Pope John</vt:lpstr>
      <vt:lpstr>Good Pope John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Catholic church in the modern era </dc:title>
  <dc:creator>ldrebit</dc:creator>
  <cp:lastModifiedBy>ldrebit</cp:lastModifiedBy>
  <cp:revision>1</cp:revision>
  <dcterms:created xsi:type="dcterms:W3CDTF">2022-02-23T01:02:06Z</dcterms:created>
  <dcterms:modified xsi:type="dcterms:W3CDTF">2022-02-23T01:02:34Z</dcterms:modified>
</cp:coreProperties>
</file>