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41FC629B-21A5-4765-93D2-A35522991553}" type="datetimeFigureOut">
              <a:rPr lang="en-CA" smtClean="0"/>
              <a:t>2022-02-22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1C256A7-59E5-47B0-A993-CAB15EF28CAF}" type="slidenum">
              <a:rPr lang="en-CA" smtClean="0"/>
              <a:t>‹#›</a:t>
            </a:fld>
            <a:endParaRPr lang="en-CA"/>
          </a:p>
        </p:txBody>
      </p:sp>
    </p:spTree>
    <p:extLst>
      <p:ext uri="{BB962C8B-B14F-4D97-AF65-F5344CB8AC3E}">
        <p14:creationId xmlns:p14="http://schemas.microsoft.com/office/powerpoint/2010/main" val="3633848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41FC629B-21A5-4765-93D2-A35522991553}" type="datetimeFigureOut">
              <a:rPr lang="en-CA" smtClean="0"/>
              <a:t>2022-02-22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1C256A7-59E5-47B0-A993-CAB15EF28CAF}" type="slidenum">
              <a:rPr lang="en-CA" smtClean="0"/>
              <a:t>‹#›</a:t>
            </a:fld>
            <a:endParaRPr lang="en-CA"/>
          </a:p>
        </p:txBody>
      </p:sp>
    </p:spTree>
    <p:extLst>
      <p:ext uri="{BB962C8B-B14F-4D97-AF65-F5344CB8AC3E}">
        <p14:creationId xmlns:p14="http://schemas.microsoft.com/office/powerpoint/2010/main" val="943585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41FC629B-21A5-4765-93D2-A35522991553}" type="datetimeFigureOut">
              <a:rPr lang="en-CA" smtClean="0"/>
              <a:t>2022-02-22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1C256A7-59E5-47B0-A993-CAB15EF28CAF}" type="slidenum">
              <a:rPr lang="en-CA" smtClean="0"/>
              <a:t>‹#›</a:t>
            </a:fld>
            <a:endParaRPr lang="en-CA"/>
          </a:p>
        </p:txBody>
      </p:sp>
    </p:spTree>
    <p:extLst>
      <p:ext uri="{BB962C8B-B14F-4D97-AF65-F5344CB8AC3E}">
        <p14:creationId xmlns:p14="http://schemas.microsoft.com/office/powerpoint/2010/main" val="3873008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41FC629B-21A5-4765-93D2-A35522991553}" type="datetimeFigureOut">
              <a:rPr lang="en-CA" smtClean="0"/>
              <a:t>2022-02-22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1C256A7-59E5-47B0-A993-CAB15EF28CAF}" type="slidenum">
              <a:rPr lang="en-CA" smtClean="0"/>
              <a:t>‹#›</a:t>
            </a:fld>
            <a:endParaRPr lang="en-CA"/>
          </a:p>
        </p:txBody>
      </p:sp>
    </p:spTree>
    <p:extLst>
      <p:ext uri="{BB962C8B-B14F-4D97-AF65-F5344CB8AC3E}">
        <p14:creationId xmlns:p14="http://schemas.microsoft.com/office/powerpoint/2010/main" val="1496998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1FC629B-21A5-4765-93D2-A35522991553}" type="datetimeFigureOut">
              <a:rPr lang="en-CA" smtClean="0"/>
              <a:t>2022-02-22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1C256A7-59E5-47B0-A993-CAB15EF28CAF}" type="slidenum">
              <a:rPr lang="en-CA" smtClean="0"/>
              <a:t>‹#›</a:t>
            </a:fld>
            <a:endParaRPr lang="en-CA"/>
          </a:p>
        </p:txBody>
      </p:sp>
    </p:spTree>
    <p:extLst>
      <p:ext uri="{BB962C8B-B14F-4D97-AF65-F5344CB8AC3E}">
        <p14:creationId xmlns:p14="http://schemas.microsoft.com/office/powerpoint/2010/main" val="3479157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41FC629B-21A5-4765-93D2-A35522991553}" type="datetimeFigureOut">
              <a:rPr lang="en-CA" smtClean="0"/>
              <a:t>2022-02-22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1C256A7-59E5-47B0-A993-CAB15EF28CAF}" type="slidenum">
              <a:rPr lang="en-CA" smtClean="0"/>
              <a:t>‹#›</a:t>
            </a:fld>
            <a:endParaRPr lang="en-CA"/>
          </a:p>
        </p:txBody>
      </p:sp>
    </p:spTree>
    <p:extLst>
      <p:ext uri="{BB962C8B-B14F-4D97-AF65-F5344CB8AC3E}">
        <p14:creationId xmlns:p14="http://schemas.microsoft.com/office/powerpoint/2010/main" val="2767606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41FC629B-21A5-4765-93D2-A35522991553}" type="datetimeFigureOut">
              <a:rPr lang="en-CA" smtClean="0"/>
              <a:t>2022-02-22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61C256A7-59E5-47B0-A993-CAB15EF28CAF}" type="slidenum">
              <a:rPr lang="en-CA" smtClean="0"/>
              <a:t>‹#›</a:t>
            </a:fld>
            <a:endParaRPr lang="en-CA"/>
          </a:p>
        </p:txBody>
      </p:sp>
    </p:spTree>
    <p:extLst>
      <p:ext uri="{BB962C8B-B14F-4D97-AF65-F5344CB8AC3E}">
        <p14:creationId xmlns:p14="http://schemas.microsoft.com/office/powerpoint/2010/main" val="752021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41FC629B-21A5-4765-93D2-A35522991553}" type="datetimeFigureOut">
              <a:rPr lang="en-CA" smtClean="0"/>
              <a:t>2022-02-22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61C256A7-59E5-47B0-A993-CAB15EF28CAF}" type="slidenum">
              <a:rPr lang="en-CA" smtClean="0"/>
              <a:t>‹#›</a:t>
            </a:fld>
            <a:endParaRPr lang="en-CA"/>
          </a:p>
        </p:txBody>
      </p:sp>
    </p:spTree>
    <p:extLst>
      <p:ext uri="{BB962C8B-B14F-4D97-AF65-F5344CB8AC3E}">
        <p14:creationId xmlns:p14="http://schemas.microsoft.com/office/powerpoint/2010/main" val="461700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FC629B-21A5-4765-93D2-A35522991553}" type="datetimeFigureOut">
              <a:rPr lang="en-CA" smtClean="0"/>
              <a:t>2022-02-22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61C256A7-59E5-47B0-A993-CAB15EF28CAF}" type="slidenum">
              <a:rPr lang="en-CA" smtClean="0"/>
              <a:t>‹#›</a:t>
            </a:fld>
            <a:endParaRPr lang="en-CA"/>
          </a:p>
        </p:txBody>
      </p:sp>
    </p:spTree>
    <p:extLst>
      <p:ext uri="{BB962C8B-B14F-4D97-AF65-F5344CB8AC3E}">
        <p14:creationId xmlns:p14="http://schemas.microsoft.com/office/powerpoint/2010/main" val="221819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1FC629B-21A5-4765-93D2-A35522991553}" type="datetimeFigureOut">
              <a:rPr lang="en-CA" smtClean="0"/>
              <a:t>2022-02-22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1C256A7-59E5-47B0-A993-CAB15EF28CAF}" type="slidenum">
              <a:rPr lang="en-CA" smtClean="0"/>
              <a:t>‹#›</a:t>
            </a:fld>
            <a:endParaRPr lang="en-CA"/>
          </a:p>
        </p:txBody>
      </p:sp>
    </p:spTree>
    <p:extLst>
      <p:ext uri="{BB962C8B-B14F-4D97-AF65-F5344CB8AC3E}">
        <p14:creationId xmlns:p14="http://schemas.microsoft.com/office/powerpoint/2010/main" val="3480006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1FC629B-21A5-4765-93D2-A35522991553}" type="datetimeFigureOut">
              <a:rPr lang="en-CA" smtClean="0"/>
              <a:t>2022-02-22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1C256A7-59E5-47B0-A993-CAB15EF28CAF}" type="slidenum">
              <a:rPr lang="en-CA" smtClean="0"/>
              <a:t>‹#›</a:t>
            </a:fld>
            <a:endParaRPr lang="en-CA"/>
          </a:p>
        </p:txBody>
      </p:sp>
    </p:spTree>
    <p:extLst>
      <p:ext uri="{BB962C8B-B14F-4D97-AF65-F5344CB8AC3E}">
        <p14:creationId xmlns:p14="http://schemas.microsoft.com/office/powerpoint/2010/main" val="2487811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FC629B-21A5-4765-93D2-A35522991553}" type="datetimeFigureOut">
              <a:rPr lang="en-CA" smtClean="0"/>
              <a:t>2022-02-22</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C256A7-59E5-47B0-A993-CAB15EF28CAF}" type="slidenum">
              <a:rPr lang="en-CA" smtClean="0"/>
              <a:t>‹#›</a:t>
            </a:fld>
            <a:endParaRPr lang="en-CA"/>
          </a:p>
        </p:txBody>
      </p:sp>
    </p:spTree>
    <p:extLst>
      <p:ext uri="{BB962C8B-B14F-4D97-AF65-F5344CB8AC3E}">
        <p14:creationId xmlns:p14="http://schemas.microsoft.com/office/powerpoint/2010/main" val="3109724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en.wikipedia.org/wiki/Pope_Paul_VI#cite_note-101"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olshweston.org/pandj/Vatican%20II%20Themes%20Revisited.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Pope Paul VI</a:t>
            </a:r>
            <a:endParaRPr lang="en-CA" dirty="0"/>
          </a:p>
        </p:txBody>
      </p:sp>
      <p:sp>
        <p:nvSpPr>
          <p:cNvPr id="3" name="Content Placeholder 2"/>
          <p:cNvSpPr>
            <a:spLocks noGrp="1"/>
          </p:cNvSpPr>
          <p:nvPr>
            <p:ph idx="1"/>
          </p:nvPr>
        </p:nvSpPr>
        <p:spPr>
          <a:xfrm>
            <a:off x="365760" y="2121408"/>
            <a:ext cx="10762488" cy="4736592"/>
          </a:xfrm>
        </p:spPr>
        <p:txBody>
          <a:bodyPr>
            <a:normAutofit fontScale="92500"/>
          </a:bodyPr>
          <a:lstStyle/>
          <a:p>
            <a:r>
              <a:rPr lang="en-CA" sz="2100" dirty="0" smtClean="0"/>
              <a:t>Pope from 1963-1978</a:t>
            </a:r>
          </a:p>
          <a:p>
            <a:pPr lvl="1"/>
            <a:r>
              <a:rPr lang="en-CA" sz="1900" i="1" dirty="0" smtClean="0"/>
              <a:t>Appointed JPII a cardinal in 1967.</a:t>
            </a:r>
          </a:p>
          <a:p>
            <a:endParaRPr lang="en-CA" sz="2100" dirty="0"/>
          </a:p>
          <a:p>
            <a:endParaRPr lang="en-CA" sz="2100" dirty="0" smtClean="0"/>
          </a:p>
          <a:p>
            <a:endParaRPr lang="en-CA" sz="2100" dirty="0"/>
          </a:p>
          <a:p>
            <a:pPr marL="0" indent="0">
              <a:buNone/>
            </a:pPr>
            <a:r>
              <a:rPr lang="en-CA" sz="2100" dirty="0" smtClean="0"/>
              <a:t>He is known for:</a:t>
            </a:r>
          </a:p>
          <a:p>
            <a:pPr lvl="0"/>
            <a:r>
              <a:rPr lang="en-CA" sz="2100" dirty="0" smtClean="0"/>
              <a:t>Being the most traveled/visible Pope (until </a:t>
            </a:r>
            <a:r>
              <a:rPr lang="en-CA" sz="2100" dirty="0"/>
              <a:t>Pope </a:t>
            </a:r>
            <a:r>
              <a:rPr lang="en-CA" sz="2100" dirty="0" smtClean="0"/>
              <a:t>JPII).</a:t>
            </a:r>
            <a:endParaRPr lang="en-CA" sz="2100" dirty="0"/>
          </a:p>
          <a:p>
            <a:pPr lvl="0"/>
            <a:r>
              <a:rPr lang="en-CA" sz="2100" dirty="0" err="1"/>
              <a:t>Ostpolitik</a:t>
            </a:r>
            <a:r>
              <a:rPr lang="en-CA" sz="2100" dirty="0"/>
              <a:t> </a:t>
            </a:r>
            <a:r>
              <a:rPr lang="en-CA" sz="2100" dirty="0" smtClean="0"/>
              <a:t>: Vatican </a:t>
            </a:r>
            <a:r>
              <a:rPr lang="en-CA" sz="2100" dirty="0"/>
              <a:t>policy which sought to improve relations with Communist European countries</a:t>
            </a:r>
          </a:p>
          <a:p>
            <a:pPr lvl="0"/>
            <a:r>
              <a:rPr lang="en-CA" sz="2100" dirty="0"/>
              <a:t>S</a:t>
            </a:r>
            <a:r>
              <a:rPr lang="en-CA" sz="2100" dirty="0" smtClean="0"/>
              <a:t>eeing </a:t>
            </a:r>
            <a:r>
              <a:rPr lang="en-CA" sz="2100" dirty="0"/>
              <a:t>Vatican II to it’s conclusion and </a:t>
            </a:r>
            <a:r>
              <a:rPr lang="en-CA" sz="2100" dirty="0" smtClean="0"/>
              <a:t>directing </a:t>
            </a:r>
            <a:r>
              <a:rPr lang="en-CA" sz="2100" dirty="0"/>
              <a:t>its implementation</a:t>
            </a:r>
            <a:r>
              <a:rPr lang="en-CA" sz="2100" dirty="0" smtClean="0"/>
              <a:t>.</a:t>
            </a:r>
          </a:p>
          <a:p>
            <a:pPr lvl="0"/>
            <a:r>
              <a:rPr lang="en-US" sz="2100" dirty="0" smtClean="0"/>
              <a:t>Significant contributions to Mariology (theological understanding of Mary and Marian devotions).</a:t>
            </a:r>
          </a:p>
          <a:p>
            <a:pPr lvl="1"/>
            <a:r>
              <a:rPr lang="en-US" sz="1900" dirty="0" smtClean="0"/>
              <a:t>He regarded "devotion </a:t>
            </a:r>
            <a:r>
              <a:rPr lang="en-US" sz="1900" dirty="0"/>
              <a:t>to the Mother of God as of paramount importance in living the life of the Gospel</a:t>
            </a:r>
            <a:r>
              <a:rPr lang="en-US" sz="1900" dirty="0" smtClean="0"/>
              <a:t>."</a:t>
            </a:r>
            <a:r>
              <a:rPr lang="en-US" sz="1900" u="sng" baseline="30000" dirty="0" smtClean="0">
                <a:hlinkClick r:id="rId2"/>
              </a:rPr>
              <a:t>[</a:t>
            </a:r>
            <a:endParaRPr lang="en-CA" sz="1900" dirty="0" smtClean="0"/>
          </a:p>
          <a:p>
            <a:r>
              <a:rPr lang="en-CA" sz="2100" dirty="0" smtClean="0"/>
              <a:t>The encyclical: </a:t>
            </a:r>
            <a:r>
              <a:rPr lang="en-CA" sz="2100" i="1" dirty="0" err="1" smtClean="0"/>
              <a:t>Humanae</a:t>
            </a:r>
            <a:r>
              <a:rPr lang="en-CA" sz="2100" i="1" dirty="0" smtClean="0"/>
              <a:t> Vitae</a:t>
            </a:r>
          </a:p>
          <a:p>
            <a:endParaRPr lang="en-CA" dirty="0"/>
          </a:p>
        </p:txBody>
      </p:sp>
      <p:pic>
        <p:nvPicPr>
          <p:cNvPr id="1026" name="Picture 2" descr="https://saltandlighttv.org/blog/wp-content/uploads/2012/09/paulvi-and-caro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47794" y="130628"/>
            <a:ext cx="7118385" cy="35008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5419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PRIMARY SOURCE</a:t>
            </a:r>
            <a:br>
              <a:rPr lang="en-CA" dirty="0" smtClean="0"/>
            </a:br>
            <a:r>
              <a:rPr lang="en-CA" dirty="0" smtClean="0"/>
              <a:t>Excerpts from Vatican II</a:t>
            </a:r>
            <a:endParaRPr lang="en-CA" dirty="0"/>
          </a:p>
        </p:txBody>
      </p:sp>
      <p:sp>
        <p:nvSpPr>
          <p:cNvPr id="3" name="Content Placeholder 2"/>
          <p:cNvSpPr>
            <a:spLocks noGrp="1"/>
          </p:cNvSpPr>
          <p:nvPr>
            <p:ph idx="1"/>
          </p:nvPr>
        </p:nvSpPr>
        <p:spPr/>
        <p:txBody>
          <a:bodyPr/>
          <a:lstStyle/>
          <a:p>
            <a:pPr marL="0" indent="0">
              <a:buNone/>
            </a:pPr>
            <a:r>
              <a:rPr lang="en-CA" b="1" dirty="0" smtClean="0"/>
              <a:t>Assignment</a:t>
            </a:r>
          </a:p>
          <a:p>
            <a:pPr marL="0" indent="0">
              <a:buNone/>
            </a:pPr>
            <a:r>
              <a:rPr lang="en-CA" dirty="0" smtClean="0"/>
              <a:t>In small groups:</a:t>
            </a:r>
          </a:p>
          <a:p>
            <a:r>
              <a:rPr lang="en-CA" dirty="0" smtClean="0"/>
              <a:t>Read the excerpts from Vatican II (one per group member).</a:t>
            </a:r>
          </a:p>
          <a:p>
            <a:r>
              <a:rPr lang="en-CA" dirty="0" smtClean="0"/>
              <a:t>In them, find evidence of the overarching themes of Vatican II. </a:t>
            </a:r>
          </a:p>
          <a:p>
            <a:pPr lvl="1"/>
            <a:r>
              <a:rPr lang="en-CA" dirty="0" smtClean="0"/>
              <a:t>On a piece of paper, state the themes and evidence for each theme you find in the excerpt</a:t>
            </a:r>
          </a:p>
          <a:p>
            <a:r>
              <a:rPr lang="en-CA" dirty="0" smtClean="0"/>
              <a:t>Report a summary and your themes/evidence to your group.</a:t>
            </a:r>
            <a:endParaRPr lang="en-CA" dirty="0"/>
          </a:p>
        </p:txBody>
      </p:sp>
    </p:spTree>
    <p:extLst>
      <p:ext uri="{BB962C8B-B14F-4D97-AF65-F5344CB8AC3E}">
        <p14:creationId xmlns:p14="http://schemas.microsoft.com/office/powerpoint/2010/main" val="15080848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Themes of Vatican II Documents</a:t>
            </a:r>
            <a:endParaRPr lang="en-CA" dirty="0"/>
          </a:p>
        </p:txBody>
      </p:sp>
      <p:sp>
        <p:nvSpPr>
          <p:cNvPr id="3" name="Content Placeholder 2"/>
          <p:cNvSpPr>
            <a:spLocks noGrp="1"/>
          </p:cNvSpPr>
          <p:nvPr>
            <p:ph idx="1"/>
          </p:nvPr>
        </p:nvSpPr>
        <p:spPr/>
        <p:txBody>
          <a:bodyPr/>
          <a:lstStyle/>
          <a:p>
            <a:r>
              <a:rPr lang="en-CA" dirty="0" smtClean="0"/>
              <a:t>The </a:t>
            </a:r>
            <a:r>
              <a:rPr lang="en-CA" dirty="0"/>
              <a:t>Church as Sacrament: sign of Christ’s salvation to humanity </a:t>
            </a:r>
          </a:p>
          <a:p>
            <a:r>
              <a:rPr lang="en-CA" dirty="0"/>
              <a:t>The Church as Servant: especially service to those who are suffering</a:t>
            </a:r>
          </a:p>
          <a:p>
            <a:r>
              <a:rPr lang="en-CA" dirty="0"/>
              <a:t>The Church as Communion: </a:t>
            </a:r>
            <a:r>
              <a:rPr lang="en-CA" dirty="0" smtClean="0"/>
              <a:t>Interconnectedness </a:t>
            </a:r>
            <a:r>
              <a:rPr lang="en-CA" dirty="0"/>
              <a:t>of </a:t>
            </a:r>
            <a:r>
              <a:rPr lang="en-CA" dirty="0" smtClean="0"/>
              <a:t>Humanity/The </a:t>
            </a:r>
            <a:r>
              <a:rPr lang="en-CA" dirty="0"/>
              <a:t>Body of Christ</a:t>
            </a:r>
          </a:p>
          <a:p>
            <a:r>
              <a:rPr lang="en-CA" dirty="0"/>
              <a:t>Dignity of the Human Being</a:t>
            </a:r>
          </a:p>
          <a:p>
            <a:pPr marL="0" indent="0">
              <a:buNone/>
            </a:pPr>
            <a:endParaRPr lang="en-CA" dirty="0"/>
          </a:p>
        </p:txBody>
      </p:sp>
    </p:spTree>
    <p:extLst>
      <p:ext uri="{BB962C8B-B14F-4D97-AF65-F5344CB8AC3E}">
        <p14:creationId xmlns:p14="http://schemas.microsoft.com/office/powerpoint/2010/main" val="17181905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Pope Paul VI and Vatican ii</a:t>
            </a:r>
            <a:endParaRPr lang="en-CA" dirty="0"/>
          </a:p>
        </p:txBody>
      </p:sp>
      <p:sp>
        <p:nvSpPr>
          <p:cNvPr id="3" name="Content Placeholder 2"/>
          <p:cNvSpPr>
            <a:spLocks noGrp="1"/>
          </p:cNvSpPr>
          <p:nvPr>
            <p:ph idx="1"/>
          </p:nvPr>
        </p:nvSpPr>
        <p:spPr>
          <a:xfrm>
            <a:off x="520505" y="2121408"/>
            <a:ext cx="11451101" cy="4736592"/>
          </a:xfrm>
        </p:spPr>
        <p:txBody>
          <a:bodyPr/>
          <a:lstStyle/>
          <a:p>
            <a:pPr marL="0" lvl="0" indent="0">
              <a:buNone/>
            </a:pPr>
            <a:r>
              <a:rPr lang="en-CA" dirty="0" smtClean="0"/>
              <a:t>Pope Paul VI saw Vatican </a:t>
            </a:r>
            <a:r>
              <a:rPr lang="en-CA" dirty="0"/>
              <a:t>II to it’s conclusion and directed its implementation</a:t>
            </a:r>
            <a:r>
              <a:rPr lang="en-CA" dirty="0" smtClean="0"/>
              <a:t>.</a:t>
            </a:r>
          </a:p>
          <a:p>
            <a:pPr lvl="1"/>
            <a:endParaRPr lang="en-CA" sz="2400" dirty="0" smtClean="0"/>
          </a:p>
          <a:p>
            <a:pPr lvl="1"/>
            <a:r>
              <a:rPr lang="en-CA" sz="2000" dirty="0" smtClean="0"/>
              <a:t>Reforms on all areas of Church life</a:t>
            </a:r>
          </a:p>
          <a:p>
            <a:pPr lvl="2"/>
            <a:r>
              <a:rPr lang="en-CA" sz="2000" dirty="0" smtClean="0"/>
              <a:t>He directed more reform implementation than any other popes before or after him because Vatican II brought so much change.</a:t>
            </a:r>
            <a:endParaRPr lang="en-CA" sz="2000" dirty="0"/>
          </a:p>
          <a:p>
            <a:pPr lvl="2"/>
            <a:r>
              <a:rPr lang="en-CA" sz="2000" dirty="0" smtClean="0"/>
              <a:t>Ex. instructed </a:t>
            </a:r>
            <a:r>
              <a:rPr lang="en-CA" sz="2000" dirty="0"/>
              <a:t>on how to change </a:t>
            </a:r>
            <a:r>
              <a:rPr lang="en-CA" sz="2000" b="1" dirty="0"/>
              <a:t>liturgy</a:t>
            </a:r>
            <a:endParaRPr lang="en-CA" sz="1800" b="1" dirty="0"/>
          </a:p>
          <a:p>
            <a:pPr lvl="2"/>
            <a:r>
              <a:rPr lang="en-CA" sz="2000" dirty="0" smtClean="0"/>
              <a:t>Ex. committed </a:t>
            </a:r>
            <a:r>
              <a:rPr lang="en-CA" sz="2000" dirty="0"/>
              <a:t>to </a:t>
            </a:r>
            <a:r>
              <a:rPr lang="en-CA" sz="2000" b="1" dirty="0"/>
              <a:t>Christian unity </a:t>
            </a:r>
            <a:r>
              <a:rPr lang="en-CA" sz="2000" dirty="0"/>
              <a:t>– with Orthodox Church and Protestant Churches</a:t>
            </a:r>
            <a:endParaRPr lang="en-CA" sz="1800" dirty="0"/>
          </a:p>
          <a:p>
            <a:pPr lvl="2"/>
            <a:r>
              <a:rPr lang="en-CA" sz="2000" dirty="0" smtClean="0"/>
              <a:t>Ex. established </a:t>
            </a:r>
            <a:r>
              <a:rPr lang="en-CA" sz="2000" b="1" dirty="0"/>
              <a:t>Synod of Bishops </a:t>
            </a:r>
            <a:r>
              <a:rPr lang="en-CA" sz="2000" dirty="0"/>
              <a:t>(to express the collegiality between all bishops with pope)</a:t>
            </a:r>
            <a:endParaRPr lang="en-CA" sz="1800" dirty="0"/>
          </a:p>
          <a:p>
            <a:pPr lvl="3"/>
            <a:r>
              <a:rPr lang="en-CA" sz="2000" dirty="0"/>
              <a:t>bishops gather in Rome every few years to discuss issues, make recommendations for papal documents</a:t>
            </a:r>
            <a:endParaRPr lang="en-CA" sz="1800" dirty="0"/>
          </a:p>
          <a:p>
            <a:pPr lvl="1"/>
            <a:r>
              <a:rPr lang="en-CA" sz="2000" dirty="0"/>
              <a:t>Unfortunately, (even to this day!) there is confusion, misinterpretation, and dissent regarding the council.</a:t>
            </a:r>
            <a:endParaRPr lang="en-CA" dirty="0"/>
          </a:p>
        </p:txBody>
      </p:sp>
    </p:spTree>
    <p:extLst>
      <p:ext uri="{BB962C8B-B14F-4D97-AF65-F5344CB8AC3E}">
        <p14:creationId xmlns:p14="http://schemas.microsoft.com/office/powerpoint/2010/main" val="3777699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Vatican II</a:t>
            </a:r>
            <a:endParaRPr lang="en-CA" dirty="0"/>
          </a:p>
        </p:txBody>
      </p:sp>
      <p:sp>
        <p:nvSpPr>
          <p:cNvPr id="3" name="Content Placeholder 2"/>
          <p:cNvSpPr>
            <a:spLocks noGrp="1"/>
          </p:cNvSpPr>
          <p:nvPr>
            <p:ph idx="1"/>
          </p:nvPr>
        </p:nvSpPr>
        <p:spPr/>
        <p:txBody>
          <a:bodyPr/>
          <a:lstStyle/>
          <a:p>
            <a:r>
              <a:rPr lang="en-CA" dirty="0" smtClean="0"/>
              <a:t>1962-1965</a:t>
            </a:r>
          </a:p>
          <a:p>
            <a:r>
              <a:rPr lang="en-CA" dirty="0" smtClean="0"/>
              <a:t>16 documents total:</a:t>
            </a:r>
          </a:p>
          <a:p>
            <a:pPr lvl="1"/>
            <a:r>
              <a:rPr lang="en-CA" dirty="0"/>
              <a:t>4 Constitutions </a:t>
            </a:r>
            <a:r>
              <a:rPr lang="en-CA" sz="1600" dirty="0"/>
              <a:t>(the central documents of the council </a:t>
            </a:r>
            <a:r>
              <a:rPr lang="en-CA" sz="1600" dirty="0" smtClean="0"/>
              <a:t>that form </a:t>
            </a:r>
            <a:r>
              <a:rPr lang="en-CA" sz="1600" dirty="0"/>
              <a:t>foundation for all other documents)</a:t>
            </a:r>
          </a:p>
          <a:p>
            <a:pPr lvl="1"/>
            <a:r>
              <a:rPr lang="en-CA" dirty="0"/>
              <a:t>9 Decrees</a:t>
            </a:r>
          </a:p>
          <a:p>
            <a:pPr lvl="1"/>
            <a:r>
              <a:rPr lang="en-CA" dirty="0"/>
              <a:t>3 Declarations</a:t>
            </a:r>
          </a:p>
          <a:p>
            <a:endParaRPr lang="en-CA" dirty="0"/>
          </a:p>
        </p:txBody>
      </p:sp>
    </p:spTree>
    <p:extLst>
      <p:ext uri="{BB962C8B-B14F-4D97-AF65-F5344CB8AC3E}">
        <p14:creationId xmlns:p14="http://schemas.microsoft.com/office/powerpoint/2010/main" val="2744685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Themes of Vatican II Documents</a:t>
            </a:r>
            <a:endParaRPr lang="en-CA" dirty="0"/>
          </a:p>
        </p:txBody>
      </p:sp>
      <p:sp>
        <p:nvSpPr>
          <p:cNvPr id="3" name="Content Placeholder 2"/>
          <p:cNvSpPr>
            <a:spLocks noGrp="1"/>
          </p:cNvSpPr>
          <p:nvPr>
            <p:ph idx="1"/>
          </p:nvPr>
        </p:nvSpPr>
        <p:spPr/>
        <p:txBody>
          <a:bodyPr/>
          <a:lstStyle/>
          <a:p>
            <a:r>
              <a:rPr lang="en-CA" dirty="0" smtClean="0"/>
              <a:t>The </a:t>
            </a:r>
            <a:r>
              <a:rPr lang="en-CA" dirty="0"/>
              <a:t>Church as Sacrament: sign of Christ’s salvation to humanity </a:t>
            </a:r>
          </a:p>
          <a:p>
            <a:r>
              <a:rPr lang="en-CA" dirty="0"/>
              <a:t>The Church as Servant: especially service to those who are suffering</a:t>
            </a:r>
          </a:p>
          <a:p>
            <a:r>
              <a:rPr lang="en-CA" dirty="0"/>
              <a:t>The Church as Communion: </a:t>
            </a:r>
            <a:r>
              <a:rPr lang="en-CA" dirty="0" smtClean="0"/>
              <a:t>Interconnectedness </a:t>
            </a:r>
            <a:r>
              <a:rPr lang="en-CA" dirty="0"/>
              <a:t>of </a:t>
            </a:r>
            <a:r>
              <a:rPr lang="en-CA" dirty="0" smtClean="0"/>
              <a:t>Humanity/The </a:t>
            </a:r>
            <a:r>
              <a:rPr lang="en-CA" dirty="0"/>
              <a:t>Body of Christ</a:t>
            </a:r>
          </a:p>
          <a:p>
            <a:r>
              <a:rPr lang="en-CA" dirty="0"/>
              <a:t>Dignity of the Human Being</a:t>
            </a:r>
          </a:p>
          <a:p>
            <a:pPr marL="0" indent="0">
              <a:buNone/>
            </a:pPr>
            <a:endParaRPr lang="en-CA" dirty="0"/>
          </a:p>
        </p:txBody>
      </p:sp>
    </p:spTree>
    <p:extLst>
      <p:ext uri="{BB962C8B-B14F-4D97-AF65-F5344CB8AC3E}">
        <p14:creationId xmlns:p14="http://schemas.microsoft.com/office/powerpoint/2010/main" val="7569724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16 Documents of Vatican ii</a:t>
            </a:r>
            <a:endParaRPr lang="en-CA" dirty="0"/>
          </a:p>
        </p:txBody>
      </p:sp>
      <p:sp>
        <p:nvSpPr>
          <p:cNvPr id="3" name="Content Placeholder 2"/>
          <p:cNvSpPr>
            <a:spLocks noGrp="1"/>
          </p:cNvSpPr>
          <p:nvPr>
            <p:ph idx="1"/>
          </p:nvPr>
        </p:nvSpPr>
        <p:spPr>
          <a:xfrm>
            <a:off x="1069848" y="1985553"/>
            <a:ext cx="10058400" cy="4519749"/>
          </a:xfrm>
        </p:spPr>
        <p:txBody>
          <a:bodyPr>
            <a:normAutofit fontScale="70000" lnSpcReduction="20000"/>
          </a:bodyPr>
          <a:lstStyle/>
          <a:p>
            <a:r>
              <a:rPr lang="en-US" altLang="en-US" dirty="0">
                <a:latin typeface="Arial" panose="020B0604020202020204" pitchFamily="34" charset="0"/>
                <a:cs typeface="Arial" panose="020B0604020202020204" pitchFamily="34" charset="0"/>
              </a:rPr>
              <a:t>1. </a:t>
            </a:r>
            <a:r>
              <a:rPr lang="en-US" altLang="en-US" i="1" dirty="0" err="1">
                <a:latin typeface="Arial" panose="020B0604020202020204" pitchFamily="34" charset="0"/>
                <a:cs typeface="Arial" panose="020B0604020202020204" pitchFamily="34" charset="0"/>
              </a:rPr>
              <a:t>Sacrosanctum</a:t>
            </a:r>
            <a:r>
              <a:rPr lang="en-US" altLang="en-US" i="1" dirty="0">
                <a:latin typeface="Arial" panose="020B0604020202020204" pitchFamily="34" charset="0"/>
                <a:cs typeface="Arial" panose="020B0604020202020204" pitchFamily="34" charset="0"/>
              </a:rPr>
              <a:t> </a:t>
            </a:r>
            <a:r>
              <a:rPr lang="en-US" altLang="en-US" i="1" dirty="0" err="1">
                <a:latin typeface="Arial" panose="020B0604020202020204" pitchFamily="34" charset="0"/>
                <a:cs typeface="Arial" panose="020B0604020202020204" pitchFamily="34" charset="0"/>
              </a:rPr>
              <a:t>concilium</a:t>
            </a:r>
            <a:r>
              <a:rPr lang="en-US" altLang="en-US" dirty="0">
                <a:latin typeface="Arial" panose="020B0604020202020204" pitchFamily="34" charset="0"/>
                <a:cs typeface="Arial" panose="020B0604020202020204" pitchFamily="34" charset="0"/>
              </a:rPr>
              <a:t>, Constitution on the </a:t>
            </a:r>
            <a:r>
              <a:rPr lang="en-US" altLang="en-US" sz="2400" b="1" dirty="0">
                <a:latin typeface="Arial" panose="020B0604020202020204" pitchFamily="34" charset="0"/>
                <a:cs typeface="Arial" panose="020B0604020202020204" pitchFamily="34" charset="0"/>
              </a:rPr>
              <a:t>Sacred Liturgy</a:t>
            </a:r>
            <a:r>
              <a:rPr lang="en-US" altLang="en-US" dirty="0">
                <a:latin typeface="Arial" panose="020B0604020202020204" pitchFamily="34" charset="0"/>
                <a:cs typeface="Arial" panose="020B0604020202020204" pitchFamily="34" charset="0"/>
              </a:rPr>
              <a:t>, 1963.  </a:t>
            </a:r>
            <a:br>
              <a:rPr lang="en-US" altLang="en-US" dirty="0">
                <a:latin typeface="Arial" panose="020B0604020202020204" pitchFamily="34" charset="0"/>
                <a:cs typeface="Arial" panose="020B0604020202020204" pitchFamily="34" charset="0"/>
              </a:rPr>
            </a:br>
            <a:r>
              <a:rPr lang="en-US" altLang="en-US" dirty="0">
                <a:latin typeface="Arial" panose="020B0604020202020204" pitchFamily="34" charset="0"/>
                <a:cs typeface="Arial" panose="020B0604020202020204" pitchFamily="34" charset="0"/>
              </a:rPr>
              <a:t>2. </a:t>
            </a:r>
            <a:r>
              <a:rPr lang="en-US" altLang="en-US" i="1" dirty="0">
                <a:latin typeface="Arial" panose="020B0604020202020204" pitchFamily="34" charset="0"/>
                <a:cs typeface="Arial" panose="020B0604020202020204" pitchFamily="34" charset="0"/>
              </a:rPr>
              <a:t>Inter </a:t>
            </a:r>
            <a:r>
              <a:rPr lang="en-US" altLang="en-US" i="1" dirty="0" err="1">
                <a:latin typeface="Arial" panose="020B0604020202020204" pitchFamily="34" charset="0"/>
                <a:cs typeface="Arial" panose="020B0604020202020204" pitchFamily="34" charset="0"/>
              </a:rPr>
              <a:t>Mirifica</a:t>
            </a:r>
            <a:r>
              <a:rPr lang="en-US" altLang="en-US" dirty="0">
                <a:latin typeface="Arial" panose="020B0604020202020204" pitchFamily="34" charset="0"/>
                <a:cs typeface="Arial" panose="020B0604020202020204" pitchFamily="34" charset="0"/>
              </a:rPr>
              <a:t>, Decree On the Means of Social Communication, 1963.  </a:t>
            </a:r>
            <a:br>
              <a:rPr lang="en-US" altLang="en-US" dirty="0">
                <a:latin typeface="Arial" panose="020B0604020202020204" pitchFamily="34" charset="0"/>
                <a:cs typeface="Arial" panose="020B0604020202020204" pitchFamily="34" charset="0"/>
              </a:rPr>
            </a:br>
            <a:r>
              <a:rPr lang="en-US" altLang="en-US" dirty="0">
                <a:latin typeface="Arial" panose="020B0604020202020204" pitchFamily="34" charset="0"/>
                <a:cs typeface="Arial" panose="020B0604020202020204" pitchFamily="34" charset="0"/>
              </a:rPr>
              <a:t>3. </a:t>
            </a:r>
            <a:r>
              <a:rPr lang="en-US" altLang="en-US" i="1" dirty="0">
                <a:latin typeface="Arial" panose="020B0604020202020204" pitchFamily="34" charset="0"/>
                <a:cs typeface="Arial" panose="020B0604020202020204" pitchFamily="34" charset="0"/>
              </a:rPr>
              <a:t>Lumen </a:t>
            </a:r>
            <a:r>
              <a:rPr lang="en-US" altLang="en-US" i="1" dirty="0" err="1">
                <a:latin typeface="Arial" panose="020B0604020202020204" pitchFamily="34" charset="0"/>
                <a:cs typeface="Arial" panose="020B0604020202020204" pitchFamily="34" charset="0"/>
              </a:rPr>
              <a:t>Gentium</a:t>
            </a:r>
            <a:r>
              <a:rPr lang="en-US" altLang="en-US" dirty="0">
                <a:latin typeface="Arial" panose="020B0604020202020204" pitchFamily="34" charset="0"/>
                <a:cs typeface="Arial" panose="020B0604020202020204" pitchFamily="34" charset="0"/>
              </a:rPr>
              <a:t>, Dogmatic Constitution On the Church, 1964.  </a:t>
            </a:r>
            <a:br>
              <a:rPr lang="en-US" altLang="en-US" dirty="0">
                <a:latin typeface="Arial" panose="020B0604020202020204" pitchFamily="34" charset="0"/>
                <a:cs typeface="Arial" panose="020B0604020202020204" pitchFamily="34" charset="0"/>
              </a:rPr>
            </a:br>
            <a:r>
              <a:rPr lang="en-US" altLang="en-US" dirty="0">
                <a:latin typeface="Arial" panose="020B0604020202020204" pitchFamily="34" charset="0"/>
                <a:cs typeface="Arial" panose="020B0604020202020204" pitchFamily="34" charset="0"/>
              </a:rPr>
              <a:t>4. </a:t>
            </a:r>
            <a:r>
              <a:rPr lang="en-US" altLang="en-US" i="1" dirty="0" err="1">
                <a:latin typeface="Arial" panose="020B0604020202020204" pitchFamily="34" charset="0"/>
                <a:cs typeface="Arial" panose="020B0604020202020204" pitchFamily="34" charset="0"/>
              </a:rPr>
              <a:t>Orientalium</a:t>
            </a:r>
            <a:r>
              <a:rPr lang="en-US" altLang="en-US" i="1" dirty="0">
                <a:latin typeface="Arial" panose="020B0604020202020204" pitchFamily="34" charset="0"/>
                <a:cs typeface="Arial" panose="020B0604020202020204" pitchFamily="34" charset="0"/>
              </a:rPr>
              <a:t> </a:t>
            </a:r>
            <a:r>
              <a:rPr lang="en-US" altLang="en-US" i="1" dirty="0" err="1">
                <a:latin typeface="Arial" panose="020B0604020202020204" pitchFamily="34" charset="0"/>
                <a:cs typeface="Arial" panose="020B0604020202020204" pitchFamily="34" charset="0"/>
              </a:rPr>
              <a:t>Ecclesiarum</a:t>
            </a:r>
            <a:r>
              <a:rPr lang="en-US" altLang="en-US" dirty="0">
                <a:latin typeface="Arial" panose="020B0604020202020204" pitchFamily="34" charset="0"/>
                <a:cs typeface="Arial" panose="020B0604020202020204" pitchFamily="34" charset="0"/>
              </a:rPr>
              <a:t>, Decree On the </a:t>
            </a:r>
            <a:r>
              <a:rPr lang="en-US" altLang="en-US" b="1" dirty="0">
                <a:latin typeface="Arial" panose="020B0604020202020204" pitchFamily="34" charset="0"/>
                <a:cs typeface="Arial" panose="020B0604020202020204" pitchFamily="34" charset="0"/>
              </a:rPr>
              <a:t>Catholic Churches of the Eastern Rite</a:t>
            </a:r>
            <a:r>
              <a:rPr lang="en-US" altLang="en-US" dirty="0">
                <a:latin typeface="Arial" panose="020B0604020202020204" pitchFamily="34" charset="0"/>
                <a:cs typeface="Arial" panose="020B0604020202020204" pitchFamily="34" charset="0"/>
              </a:rPr>
              <a:t>,1964.</a:t>
            </a:r>
            <a:br>
              <a:rPr lang="en-US" altLang="en-US" dirty="0">
                <a:latin typeface="Arial" panose="020B0604020202020204" pitchFamily="34" charset="0"/>
                <a:cs typeface="Arial" panose="020B0604020202020204" pitchFamily="34" charset="0"/>
              </a:rPr>
            </a:br>
            <a:r>
              <a:rPr lang="en-US" altLang="en-US" dirty="0">
                <a:latin typeface="Arial" panose="020B0604020202020204" pitchFamily="34" charset="0"/>
                <a:cs typeface="Arial" panose="020B0604020202020204" pitchFamily="34" charset="0"/>
              </a:rPr>
              <a:t>5. </a:t>
            </a:r>
            <a:r>
              <a:rPr lang="en-US" altLang="en-US" i="1" dirty="0" err="1">
                <a:latin typeface="Arial" panose="020B0604020202020204" pitchFamily="34" charset="0"/>
                <a:cs typeface="Arial" panose="020B0604020202020204" pitchFamily="34" charset="0"/>
              </a:rPr>
              <a:t>Unitatis</a:t>
            </a:r>
            <a:r>
              <a:rPr lang="en-US" altLang="en-US" i="1" dirty="0">
                <a:latin typeface="Arial" panose="020B0604020202020204" pitchFamily="34" charset="0"/>
                <a:cs typeface="Arial" panose="020B0604020202020204" pitchFamily="34" charset="0"/>
              </a:rPr>
              <a:t> </a:t>
            </a:r>
            <a:r>
              <a:rPr lang="en-US" altLang="en-US" i="1" dirty="0" err="1">
                <a:latin typeface="Arial" panose="020B0604020202020204" pitchFamily="34" charset="0"/>
                <a:cs typeface="Arial" panose="020B0604020202020204" pitchFamily="34" charset="0"/>
              </a:rPr>
              <a:t>Redintegratio</a:t>
            </a:r>
            <a:r>
              <a:rPr lang="en-US" altLang="en-US" dirty="0">
                <a:latin typeface="Arial" panose="020B0604020202020204" pitchFamily="34" charset="0"/>
                <a:cs typeface="Arial" panose="020B0604020202020204" pitchFamily="34" charset="0"/>
              </a:rPr>
              <a:t>, Decree on </a:t>
            </a:r>
            <a:r>
              <a:rPr lang="en-US" altLang="en-US" sz="2200" b="1" dirty="0">
                <a:latin typeface="Arial" panose="020B0604020202020204" pitchFamily="34" charset="0"/>
                <a:cs typeface="Arial" panose="020B0604020202020204" pitchFamily="34" charset="0"/>
              </a:rPr>
              <a:t>Ecumenism</a:t>
            </a:r>
            <a:r>
              <a:rPr lang="en-US" altLang="en-US" dirty="0">
                <a:latin typeface="Arial" panose="020B0604020202020204" pitchFamily="34" charset="0"/>
                <a:cs typeface="Arial" panose="020B0604020202020204" pitchFamily="34" charset="0"/>
              </a:rPr>
              <a:t>, 1964.</a:t>
            </a:r>
            <a:br>
              <a:rPr lang="en-US" altLang="en-US" dirty="0">
                <a:latin typeface="Arial" panose="020B0604020202020204" pitchFamily="34" charset="0"/>
                <a:cs typeface="Arial" panose="020B0604020202020204" pitchFamily="34" charset="0"/>
              </a:rPr>
            </a:br>
            <a:r>
              <a:rPr lang="en-US" altLang="en-US" dirty="0">
                <a:latin typeface="Arial" panose="020B0604020202020204" pitchFamily="34" charset="0"/>
                <a:cs typeface="Arial" panose="020B0604020202020204" pitchFamily="34" charset="0"/>
              </a:rPr>
              <a:t>6. </a:t>
            </a:r>
            <a:r>
              <a:rPr lang="en-US" altLang="en-US" i="1" dirty="0" err="1">
                <a:latin typeface="Arial" panose="020B0604020202020204" pitchFamily="34" charset="0"/>
                <a:cs typeface="Arial" panose="020B0604020202020204" pitchFamily="34" charset="0"/>
              </a:rPr>
              <a:t>Christus</a:t>
            </a:r>
            <a:r>
              <a:rPr lang="en-US" altLang="en-US" i="1" dirty="0">
                <a:latin typeface="Arial" panose="020B0604020202020204" pitchFamily="34" charset="0"/>
                <a:cs typeface="Arial" panose="020B0604020202020204" pitchFamily="34" charset="0"/>
              </a:rPr>
              <a:t> Dominus</a:t>
            </a:r>
            <a:r>
              <a:rPr lang="en-US" altLang="en-US" dirty="0">
                <a:latin typeface="Arial" panose="020B0604020202020204" pitchFamily="34" charset="0"/>
                <a:cs typeface="Arial" panose="020B0604020202020204" pitchFamily="34" charset="0"/>
              </a:rPr>
              <a:t>, Decree Concerning the Pastoral Office of Bishops In the Church,1965. </a:t>
            </a:r>
            <a:br>
              <a:rPr lang="en-US" altLang="en-US" dirty="0">
                <a:latin typeface="Arial" panose="020B0604020202020204" pitchFamily="34" charset="0"/>
                <a:cs typeface="Arial" panose="020B0604020202020204" pitchFamily="34" charset="0"/>
              </a:rPr>
            </a:br>
            <a:r>
              <a:rPr lang="en-US" altLang="en-US" dirty="0">
                <a:latin typeface="Arial" panose="020B0604020202020204" pitchFamily="34" charset="0"/>
                <a:cs typeface="Arial" panose="020B0604020202020204" pitchFamily="34" charset="0"/>
              </a:rPr>
              <a:t>7. </a:t>
            </a:r>
            <a:r>
              <a:rPr lang="en-US" altLang="en-US" i="1" dirty="0" err="1">
                <a:latin typeface="Arial" panose="020B0604020202020204" pitchFamily="34" charset="0"/>
                <a:cs typeface="Arial" panose="020B0604020202020204" pitchFamily="34" charset="0"/>
              </a:rPr>
              <a:t>Perfectae</a:t>
            </a:r>
            <a:r>
              <a:rPr lang="en-US" altLang="en-US" i="1" dirty="0">
                <a:latin typeface="Arial" panose="020B0604020202020204" pitchFamily="34" charset="0"/>
                <a:cs typeface="Arial" panose="020B0604020202020204" pitchFamily="34" charset="0"/>
              </a:rPr>
              <a:t> </a:t>
            </a:r>
            <a:r>
              <a:rPr lang="en-US" altLang="en-US" i="1" dirty="0" err="1">
                <a:latin typeface="Arial" panose="020B0604020202020204" pitchFamily="34" charset="0"/>
                <a:cs typeface="Arial" panose="020B0604020202020204" pitchFamily="34" charset="0"/>
              </a:rPr>
              <a:t>Caritatis</a:t>
            </a:r>
            <a:r>
              <a:rPr lang="en-US" altLang="en-US" dirty="0">
                <a:latin typeface="Arial" panose="020B0604020202020204" pitchFamily="34" charset="0"/>
                <a:cs typeface="Arial" panose="020B0604020202020204" pitchFamily="34" charset="0"/>
              </a:rPr>
              <a:t>, Decree On </a:t>
            </a:r>
            <a:r>
              <a:rPr lang="en-US" altLang="en-US" b="1" dirty="0">
                <a:latin typeface="Arial" panose="020B0604020202020204" pitchFamily="34" charset="0"/>
                <a:cs typeface="Arial" panose="020B0604020202020204" pitchFamily="34" charset="0"/>
              </a:rPr>
              <a:t>Renewal of Religious Life</a:t>
            </a:r>
            <a:r>
              <a:rPr lang="en-US" altLang="en-US" dirty="0">
                <a:latin typeface="Arial" panose="020B0604020202020204" pitchFamily="34" charset="0"/>
                <a:cs typeface="Arial" panose="020B0604020202020204" pitchFamily="34" charset="0"/>
              </a:rPr>
              <a:t>, 1965.</a:t>
            </a:r>
            <a:br>
              <a:rPr lang="en-US" altLang="en-US" dirty="0">
                <a:latin typeface="Arial" panose="020B0604020202020204" pitchFamily="34" charset="0"/>
                <a:cs typeface="Arial" panose="020B0604020202020204" pitchFamily="34" charset="0"/>
              </a:rPr>
            </a:br>
            <a:r>
              <a:rPr lang="en-US" altLang="en-US" dirty="0">
                <a:latin typeface="Arial" panose="020B0604020202020204" pitchFamily="34" charset="0"/>
                <a:cs typeface="Arial" panose="020B0604020202020204" pitchFamily="34" charset="0"/>
              </a:rPr>
              <a:t>8. </a:t>
            </a:r>
            <a:r>
              <a:rPr lang="en-US" altLang="en-US" i="1" dirty="0" err="1">
                <a:latin typeface="Arial" panose="020B0604020202020204" pitchFamily="34" charset="0"/>
                <a:cs typeface="Arial" panose="020B0604020202020204" pitchFamily="34" charset="0"/>
              </a:rPr>
              <a:t>Optatam</a:t>
            </a:r>
            <a:r>
              <a:rPr lang="en-US" altLang="en-US" i="1" dirty="0">
                <a:latin typeface="Arial" panose="020B0604020202020204" pitchFamily="34" charset="0"/>
                <a:cs typeface="Arial" panose="020B0604020202020204" pitchFamily="34" charset="0"/>
              </a:rPr>
              <a:t> </a:t>
            </a:r>
            <a:r>
              <a:rPr lang="en-US" altLang="en-US" i="1" dirty="0" err="1">
                <a:latin typeface="Arial" panose="020B0604020202020204" pitchFamily="34" charset="0"/>
                <a:cs typeface="Arial" panose="020B0604020202020204" pitchFamily="34" charset="0"/>
              </a:rPr>
              <a:t>Totius</a:t>
            </a:r>
            <a:r>
              <a:rPr lang="en-US" altLang="en-US" dirty="0">
                <a:latin typeface="Arial" panose="020B0604020202020204" pitchFamily="34" charset="0"/>
                <a:cs typeface="Arial" panose="020B0604020202020204" pitchFamily="34" charset="0"/>
              </a:rPr>
              <a:t>, Decree On </a:t>
            </a:r>
            <a:r>
              <a:rPr lang="en-US" altLang="en-US" b="1" dirty="0">
                <a:latin typeface="Arial" panose="020B0604020202020204" pitchFamily="34" charset="0"/>
                <a:cs typeface="Arial" panose="020B0604020202020204" pitchFamily="34" charset="0"/>
              </a:rPr>
              <a:t>Priestly Training</a:t>
            </a:r>
            <a:r>
              <a:rPr lang="en-US" altLang="en-US" dirty="0">
                <a:latin typeface="Arial" panose="020B0604020202020204" pitchFamily="34" charset="0"/>
                <a:cs typeface="Arial" panose="020B0604020202020204" pitchFamily="34" charset="0"/>
              </a:rPr>
              <a:t>, 1965.</a:t>
            </a:r>
            <a:br>
              <a:rPr lang="en-US" altLang="en-US" dirty="0">
                <a:latin typeface="Arial" panose="020B0604020202020204" pitchFamily="34" charset="0"/>
                <a:cs typeface="Arial" panose="020B0604020202020204" pitchFamily="34" charset="0"/>
              </a:rPr>
            </a:br>
            <a:r>
              <a:rPr lang="en-US" altLang="en-US" dirty="0">
                <a:latin typeface="Arial" panose="020B0604020202020204" pitchFamily="34" charset="0"/>
                <a:cs typeface="Arial" panose="020B0604020202020204" pitchFamily="34" charset="0"/>
              </a:rPr>
              <a:t>9. </a:t>
            </a:r>
            <a:r>
              <a:rPr lang="en-US" altLang="en-US" i="1" dirty="0" err="1">
                <a:latin typeface="Arial" panose="020B0604020202020204" pitchFamily="34" charset="0"/>
                <a:cs typeface="Arial" panose="020B0604020202020204" pitchFamily="34" charset="0"/>
              </a:rPr>
              <a:t>Gravissimum</a:t>
            </a:r>
            <a:r>
              <a:rPr lang="en-US" altLang="en-US" i="1" dirty="0">
                <a:latin typeface="Arial" panose="020B0604020202020204" pitchFamily="34" charset="0"/>
                <a:cs typeface="Arial" panose="020B0604020202020204" pitchFamily="34" charset="0"/>
              </a:rPr>
              <a:t> </a:t>
            </a:r>
            <a:r>
              <a:rPr lang="en-US" altLang="en-US" i="1" dirty="0" err="1">
                <a:latin typeface="Arial" panose="020B0604020202020204" pitchFamily="34" charset="0"/>
                <a:cs typeface="Arial" panose="020B0604020202020204" pitchFamily="34" charset="0"/>
              </a:rPr>
              <a:t>Educationis</a:t>
            </a:r>
            <a:r>
              <a:rPr lang="en-US" altLang="en-US" dirty="0">
                <a:latin typeface="Arial" panose="020B0604020202020204" pitchFamily="34" charset="0"/>
                <a:cs typeface="Arial" panose="020B0604020202020204" pitchFamily="34" charset="0"/>
              </a:rPr>
              <a:t>, Declaration On Christian Education, 1965.</a:t>
            </a:r>
            <a:br>
              <a:rPr lang="en-US" altLang="en-US" dirty="0">
                <a:latin typeface="Arial" panose="020B0604020202020204" pitchFamily="34" charset="0"/>
                <a:cs typeface="Arial" panose="020B0604020202020204" pitchFamily="34" charset="0"/>
              </a:rPr>
            </a:br>
            <a:r>
              <a:rPr lang="en-US" altLang="en-US" dirty="0">
                <a:latin typeface="Arial" panose="020B0604020202020204" pitchFamily="34" charset="0"/>
                <a:cs typeface="Arial" panose="020B0604020202020204" pitchFamily="34" charset="0"/>
              </a:rPr>
              <a:t>10. </a:t>
            </a:r>
            <a:r>
              <a:rPr lang="en-US" altLang="en-US" i="1" dirty="0">
                <a:latin typeface="Arial" panose="020B0604020202020204" pitchFamily="34" charset="0"/>
                <a:cs typeface="Arial" panose="020B0604020202020204" pitchFamily="34" charset="0"/>
              </a:rPr>
              <a:t>Nostra </a:t>
            </a:r>
            <a:r>
              <a:rPr lang="en-US" altLang="en-US" i="1" dirty="0" err="1">
                <a:latin typeface="Arial" panose="020B0604020202020204" pitchFamily="34" charset="0"/>
                <a:cs typeface="Arial" panose="020B0604020202020204" pitchFamily="34" charset="0"/>
              </a:rPr>
              <a:t>Aetate</a:t>
            </a:r>
            <a:r>
              <a:rPr lang="en-US" altLang="en-US" dirty="0">
                <a:latin typeface="Arial" panose="020B0604020202020204" pitchFamily="34" charset="0"/>
                <a:cs typeface="Arial" panose="020B0604020202020204" pitchFamily="34" charset="0"/>
              </a:rPr>
              <a:t>, Declaration On </a:t>
            </a:r>
            <a:r>
              <a:rPr lang="en-US" altLang="en-US" sz="1900" b="1" dirty="0">
                <a:latin typeface="Arial" panose="020B0604020202020204" pitchFamily="34" charset="0"/>
                <a:cs typeface="Arial" panose="020B0604020202020204" pitchFamily="34" charset="0"/>
              </a:rPr>
              <a:t>the Relation Of the Church to Non-Christian Religions</a:t>
            </a:r>
            <a:r>
              <a:rPr lang="en-US" altLang="en-US" dirty="0">
                <a:latin typeface="Arial" panose="020B0604020202020204" pitchFamily="34" charset="0"/>
                <a:cs typeface="Arial" panose="020B0604020202020204" pitchFamily="34" charset="0"/>
              </a:rPr>
              <a:t>, 1965. </a:t>
            </a:r>
            <a:br>
              <a:rPr lang="en-US" altLang="en-US" dirty="0">
                <a:latin typeface="Arial" panose="020B0604020202020204" pitchFamily="34" charset="0"/>
                <a:cs typeface="Arial" panose="020B0604020202020204" pitchFamily="34" charset="0"/>
              </a:rPr>
            </a:br>
            <a:r>
              <a:rPr lang="en-US" altLang="en-US" dirty="0">
                <a:latin typeface="Arial" panose="020B0604020202020204" pitchFamily="34" charset="0"/>
                <a:cs typeface="Arial" panose="020B0604020202020204" pitchFamily="34" charset="0"/>
              </a:rPr>
              <a:t>11. </a:t>
            </a:r>
            <a:r>
              <a:rPr lang="en-US" altLang="en-US" i="1" dirty="0">
                <a:latin typeface="Arial" panose="020B0604020202020204" pitchFamily="34" charset="0"/>
                <a:cs typeface="Arial" panose="020B0604020202020204" pitchFamily="34" charset="0"/>
              </a:rPr>
              <a:t>Dei Verbum</a:t>
            </a:r>
            <a:r>
              <a:rPr lang="en-US" altLang="en-US" dirty="0">
                <a:latin typeface="Arial" panose="020B0604020202020204" pitchFamily="34" charset="0"/>
                <a:cs typeface="Arial" panose="020B0604020202020204" pitchFamily="34" charset="0"/>
              </a:rPr>
              <a:t>, Dogmatic Constitution On Divine Revelation, 1965.</a:t>
            </a:r>
            <a:br>
              <a:rPr lang="en-US" altLang="en-US" dirty="0">
                <a:latin typeface="Arial" panose="020B0604020202020204" pitchFamily="34" charset="0"/>
                <a:cs typeface="Arial" panose="020B0604020202020204" pitchFamily="34" charset="0"/>
              </a:rPr>
            </a:br>
            <a:r>
              <a:rPr lang="en-US" altLang="en-US" dirty="0">
                <a:latin typeface="Arial" panose="020B0604020202020204" pitchFamily="34" charset="0"/>
                <a:cs typeface="Arial" panose="020B0604020202020204" pitchFamily="34" charset="0"/>
              </a:rPr>
              <a:t>12. </a:t>
            </a:r>
            <a:r>
              <a:rPr lang="en-US" altLang="en-US" i="1" dirty="0" err="1">
                <a:latin typeface="Arial" panose="020B0604020202020204" pitchFamily="34" charset="0"/>
                <a:cs typeface="Arial" panose="020B0604020202020204" pitchFamily="34" charset="0"/>
              </a:rPr>
              <a:t>Apostolicam</a:t>
            </a:r>
            <a:r>
              <a:rPr lang="en-US" altLang="en-US" i="1" dirty="0">
                <a:latin typeface="Arial" panose="020B0604020202020204" pitchFamily="34" charset="0"/>
                <a:cs typeface="Arial" panose="020B0604020202020204" pitchFamily="34" charset="0"/>
              </a:rPr>
              <a:t> </a:t>
            </a:r>
            <a:r>
              <a:rPr lang="en-US" altLang="en-US" i="1" dirty="0" err="1">
                <a:latin typeface="Arial" panose="020B0604020202020204" pitchFamily="34" charset="0"/>
                <a:cs typeface="Arial" panose="020B0604020202020204" pitchFamily="34" charset="0"/>
              </a:rPr>
              <a:t>Actuositatem</a:t>
            </a:r>
            <a:r>
              <a:rPr lang="en-US" altLang="en-US" dirty="0">
                <a:latin typeface="Arial" panose="020B0604020202020204" pitchFamily="34" charset="0"/>
                <a:cs typeface="Arial" panose="020B0604020202020204" pitchFamily="34" charset="0"/>
              </a:rPr>
              <a:t>, Decree On the </a:t>
            </a:r>
            <a:r>
              <a:rPr lang="en-US" altLang="en-US" sz="2200" b="1" dirty="0">
                <a:latin typeface="Arial" panose="020B0604020202020204" pitchFamily="34" charset="0"/>
                <a:cs typeface="Arial" panose="020B0604020202020204" pitchFamily="34" charset="0"/>
              </a:rPr>
              <a:t>Apostolate of the Laity</a:t>
            </a:r>
            <a:r>
              <a:rPr lang="en-US" altLang="en-US" dirty="0">
                <a:latin typeface="Arial" panose="020B0604020202020204" pitchFamily="34" charset="0"/>
                <a:cs typeface="Arial" panose="020B0604020202020204" pitchFamily="34" charset="0"/>
              </a:rPr>
              <a:t>, 1965.</a:t>
            </a:r>
            <a:br>
              <a:rPr lang="en-US" altLang="en-US" dirty="0">
                <a:latin typeface="Arial" panose="020B0604020202020204" pitchFamily="34" charset="0"/>
                <a:cs typeface="Arial" panose="020B0604020202020204" pitchFamily="34" charset="0"/>
              </a:rPr>
            </a:br>
            <a:r>
              <a:rPr lang="en-US" altLang="en-US" dirty="0">
                <a:latin typeface="Arial" panose="020B0604020202020204" pitchFamily="34" charset="0"/>
                <a:cs typeface="Arial" panose="020B0604020202020204" pitchFamily="34" charset="0"/>
              </a:rPr>
              <a:t>13. </a:t>
            </a:r>
            <a:r>
              <a:rPr lang="en-US" altLang="en-US" i="1" dirty="0" err="1">
                <a:latin typeface="Arial" panose="020B0604020202020204" pitchFamily="34" charset="0"/>
                <a:cs typeface="Arial" panose="020B0604020202020204" pitchFamily="34" charset="0"/>
              </a:rPr>
              <a:t>Dignitatis</a:t>
            </a:r>
            <a:r>
              <a:rPr lang="en-US" altLang="en-US" i="1" dirty="0">
                <a:latin typeface="Arial" panose="020B0604020202020204" pitchFamily="34" charset="0"/>
                <a:cs typeface="Arial" panose="020B0604020202020204" pitchFamily="34" charset="0"/>
              </a:rPr>
              <a:t> </a:t>
            </a:r>
            <a:r>
              <a:rPr lang="en-US" altLang="en-US" i="1" dirty="0" err="1">
                <a:latin typeface="Arial" panose="020B0604020202020204" pitchFamily="34" charset="0"/>
                <a:cs typeface="Arial" panose="020B0604020202020204" pitchFamily="34" charset="0"/>
              </a:rPr>
              <a:t>Humanae</a:t>
            </a:r>
            <a:r>
              <a:rPr lang="en-US" altLang="en-US" dirty="0">
                <a:latin typeface="Arial" panose="020B0604020202020204" pitchFamily="34" charset="0"/>
                <a:cs typeface="Arial" panose="020B0604020202020204" pitchFamily="34" charset="0"/>
              </a:rPr>
              <a:t>, Declaration On </a:t>
            </a:r>
            <a:r>
              <a:rPr lang="en-US" altLang="en-US" b="1" dirty="0">
                <a:latin typeface="Arial" panose="020B0604020202020204" pitchFamily="34" charset="0"/>
                <a:cs typeface="Arial" panose="020B0604020202020204" pitchFamily="34" charset="0"/>
              </a:rPr>
              <a:t>Religious Freedom</a:t>
            </a:r>
            <a:r>
              <a:rPr lang="en-US" altLang="en-US" dirty="0">
                <a:latin typeface="Arial" panose="020B0604020202020204" pitchFamily="34" charset="0"/>
                <a:cs typeface="Arial" panose="020B0604020202020204" pitchFamily="34" charset="0"/>
              </a:rPr>
              <a:t>, 1965.</a:t>
            </a:r>
            <a:br>
              <a:rPr lang="en-US" altLang="en-US" dirty="0">
                <a:latin typeface="Arial" panose="020B0604020202020204" pitchFamily="34" charset="0"/>
                <a:cs typeface="Arial" panose="020B0604020202020204" pitchFamily="34" charset="0"/>
              </a:rPr>
            </a:br>
            <a:r>
              <a:rPr lang="en-US" altLang="en-US" dirty="0">
                <a:latin typeface="Arial" panose="020B0604020202020204" pitchFamily="34" charset="0"/>
                <a:cs typeface="Arial" panose="020B0604020202020204" pitchFamily="34" charset="0"/>
              </a:rPr>
              <a:t>14. </a:t>
            </a:r>
            <a:r>
              <a:rPr lang="en-US" altLang="en-US" i="1" dirty="0">
                <a:latin typeface="Arial" panose="020B0604020202020204" pitchFamily="34" charset="0"/>
                <a:cs typeface="Arial" panose="020B0604020202020204" pitchFamily="34" charset="0"/>
              </a:rPr>
              <a:t>Ad </a:t>
            </a:r>
            <a:r>
              <a:rPr lang="en-US" altLang="en-US" i="1" dirty="0" err="1">
                <a:latin typeface="Arial" panose="020B0604020202020204" pitchFamily="34" charset="0"/>
                <a:cs typeface="Arial" panose="020B0604020202020204" pitchFamily="34" charset="0"/>
              </a:rPr>
              <a:t>Gentes</a:t>
            </a:r>
            <a:r>
              <a:rPr lang="en-US" altLang="en-US" dirty="0">
                <a:latin typeface="Arial" panose="020B0604020202020204" pitchFamily="34" charset="0"/>
                <a:cs typeface="Arial" panose="020B0604020202020204" pitchFamily="34" charset="0"/>
              </a:rPr>
              <a:t>, Decree On the Mission Activity of the Church, 1965.</a:t>
            </a:r>
            <a:br>
              <a:rPr lang="en-US" altLang="en-US" dirty="0">
                <a:latin typeface="Arial" panose="020B0604020202020204" pitchFamily="34" charset="0"/>
                <a:cs typeface="Arial" panose="020B0604020202020204" pitchFamily="34" charset="0"/>
              </a:rPr>
            </a:br>
            <a:r>
              <a:rPr lang="en-US" altLang="en-US" dirty="0">
                <a:latin typeface="Arial" panose="020B0604020202020204" pitchFamily="34" charset="0"/>
                <a:cs typeface="Arial" panose="020B0604020202020204" pitchFamily="34" charset="0"/>
              </a:rPr>
              <a:t>15. </a:t>
            </a:r>
            <a:r>
              <a:rPr lang="en-US" altLang="en-US" i="1" dirty="0" err="1">
                <a:latin typeface="Arial" panose="020B0604020202020204" pitchFamily="34" charset="0"/>
                <a:cs typeface="Arial" panose="020B0604020202020204" pitchFamily="34" charset="0"/>
              </a:rPr>
              <a:t>Presbyterorum</a:t>
            </a:r>
            <a:r>
              <a:rPr lang="en-US" altLang="en-US" i="1" dirty="0">
                <a:latin typeface="Arial" panose="020B0604020202020204" pitchFamily="34" charset="0"/>
                <a:cs typeface="Arial" panose="020B0604020202020204" pitchFamily="34" charset="0"/>
              </a:rPr>
              <a:t> </a:t>
            </a:r>
            <a:r>
              <a:rPr lang="en-US" altLang="en-US" i="1" dirty="0" err="1">
                <a:latin typeface="Arial" panose="020B0604020202020204" pitchFamily="34" charset="0"/>
                <a:cs typeface="Arial" panose="020B0604020202020204" pitchFamily="34" charset="0"/>
              </a:rPr>
              <a:t>Ordinis</a:t>
            </a:r>
            <a:r>
              <a:rPr lang="en-US" altLang="en-US" dirty="0">
                <a:latin typeface="Arial" panose="020B0604020202020204" pitchFamily="34" charset="0"/>
                <a:cs typeface="Arial" panose="020B0604020202020204" pitchFamily="34" charset="0"/>
              </a:rPr>
              <a:t>, Decree On the Ministry and –p[0;Life of Priests, 1965.</a:t>
            </a:r>
            <a:br>
              <a:rPr lang="en-US" altLang="en-US" dirty="0">
                <a:latin typeface="Arial" panose="020B0604020202020204" pitchFamily="34" charset="0"/>
                <a:cs typeface="Arial" panose="020B0604020202020204" pitchFamily="34" charset="0"/>
              </a:rPr>
            </a:br>
            <a:r>
              <a:rPr lang="en-US" altLang="en-US" dirty="0">
                <a:latin typeface="Arial" panose="020B0604020202020204" pitchFamily="34" charset="0"/>
                <a:cs typeface="Arial" panose="020B0604020202020204" pitchFamily="34" charset="0"/>
              </a:rPr>
              <a:t>16. </a:t>
            </a:r>
            <a:r>
              <a:rPr lang="en-US" altLang="en-US" i="1" dirty="0" err="1">
                <a:latin typeface="Arial" panose="020B0604020202020204" pitchFamily="34" charset="0"/>
                <a:cs typeface="Arial" panose="020B0604020202020204" pitchFamily="34" charset="0"/>
              </a:rPr>
              <a:t>Gaudium</a:t>
            </a:r>
            <a:r>
              <a:rPr lang="en-US" altLang="en-US" i="1" dirty="0">
                <a:latin typeface="Arial" panose="020B0604020202020204" pitchFamily="34" charset="0"/>
                <a:cs typeface="Arial" panose="020B0604020202020204" pitchFamily="34" charset="0"/>
              </a:rPr>
              <a:t> et </a:t>
            </a:r>
            <a:r>
              <a:rPr lang="en-US" altLang="en-US" i="1" dirty="0" err="1">
                <a:latin typeface="Arial" panose="020B0604020202020204" pitchFamily="34" charset="0"/>
                <a:cs typeface="Arial" panose="020B0604020202020204" pitchFamily="34" charset="0"/>
              </a:rPr>
              <a:t>Spes</a:t>
            </a:r>
            <a:r>
              <a:rPr lang="en-US" altLang="en-US" dirty="0">
                <a:latin typeface="Arial" panose="020B0604020202020204" pitchFamily="34" charset="0"/>
                <a:cs typeface="Arial" panose="020B0604020202020204" pitchFamily="34" charset="0"/>
              </a:rPr>
              <a:t>, Pastoral Constitution On </a:t>
            </a:r>
            <a:r>
              <a:rPr lang="en-US" altLang="en-US" sz="2200" b="1" dirty="0">
                <a:latin typeface="Arial" panose="020B0604020202020204" pitchFamily="34" charset="0"/>
                <a:cs typeface="Arial" panose="020B0604020202020204" pitchFamily="34" charset="0"/>
              </a:rPr>
              <a:t>the Church In the Modern World</a:t>
            </a:r>
            <a:r>
              <a:rPr lang="en-US" altLang="en-US" dirty="0">
                <a:latin typeface="Arial" panose="020B0604020202020204" pitchFamily="34" charset="0"/>
                <a:cs typeface="Arial" panose="020B0604020202020204" pitchFamily="34" charset="0"/>
              </a:rPr>
              <a:t>,1965.</a:t>
            </a:r>
            <a:r>
              <a:rPr lang="en-US" altLang="en-US" dirty="0"/>
              <a:t/>
            </a:r>
            <a:br>
              <a:rPr lang="en-US" altLang="en-US" dirty="0"/>
            </a:br>
            <a:endParaRPr lang="en-US" altLang="en-US" dirty="0"/>
          </a:p>
        </p:txBody>
      </p:sp>
    </p:spTree>
    <p:extLst>
      <p:ext uri="{BB962C8B-B14F-4D97-AF65-F5344CB8AC3E}">
        <p14:creationId xmlns:p14="http://schemas.microsoft.com/office/powerpoint/2010/main" val="9196406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err="1"/>
              <a:t>Sacrosanctum</a:t>
            </a:r>
            <a:r>
              <a:rPr lang="en-US" b="1" i="1" dirty="0"/>
              <a:t> </a:t>
            </a:r>
            <a:r>
              <a:rPr lang="en-US" b="1" i="1" dirty="0" err="1"/>
              <a:t>concilium</a:t>
            </a:r>
            <a:r>
              <a:rPr lang="en-US" b="1" dirty="0"/>
              <a:t>, </a:t>
            </a:r>
            <a:r>
              <a:rPr lang="en-US" sz="4400" b="1" dirty="0"/>
              <a:t>Constitution on the Sacred Liturgy, 1963 </a:t>
            </a:r>
            <a:endParaRPr lang="en-CA" sz="4400" dirty="0"/>
          </a:p>
        </p:txBody>
      </p:sp>
      <p:sp>
        <p:nvSpPr>
          <p:cNvPr id="3" name="Content Placeholder 2"/>
          <p:cNvSpPr>
            <a:spLocks noGrp="1"/>
          </p:cNvSpPr>
          <p:nvPr>
            <p:ph idx="1"/>
          </p:nvPr>
        </p:nvSpPr>
        <p:spPr/>
        <p:txBody>
          <a:bodyPr/>
          <a:lstStyle/>
          <a:p>
            <a:pPr lvl="0"/>
            <a:r>
              <a:rPr lang="en-CA" dirty="0" smtClean="0"/>
              <a:t>The </a:t>
            </a:r>
            <a:r>
              <a:rPr lang="en-CA" dirty="0"/>
              <a:t>liturgy (mass) is “the summit toward which the activity of the Church is directed…”</a:t>
            </a:r>
          </a:p>
          <a:p>
            <a:pPr lvl="0"/>
            <a:r>
              <a:rPr lang="en-CA" dirty="0"/>
              <a:t>The liturgy is central to the Church's whole life &amp; mission: through it we are caught up the Paschal Mystery, God's saving plan in Christ. </a:t>
            </a:r>
            <a:r>
              <a:rPr lang="en-CA" sz="1400" i="1" dirty="0"/>
              <a:t>(</a:t>
            </a:r>
            <a:r>
              <a:rPr lang="en-CA" sz="1400" i="1" u="sng" dirty="0">
                <a:hlinkClick r:id="rId2"/>
              </a:rPr>
              <a:t>http://www.olshweston.org/pandj/Vatican%20II%20Themes%20Revisited.pdf</a:t>
            </a:r>
            <a:r>
              <a:rPr lang="en-CA" sz="1400" i="1" dirty="0"/>
              <a:t>) </a:t>
            </a:r>
            <a:endParaRPr lang="en-CA" i="1" dirty="0"/>
          </a:p>
          <a:p>
            <a:pPr lvl="0"/>
            <a:r>
              <a:rPr lang="en-CA" dirty="0"/>
              <a:t>Calls for “full, conscious, and active participation” in the </a:t>
            </a:r>
            <a:r>
              <a:rPr lang="en-CA" dirty="0" smtClean="0"/>
              <a:t>liturgy.</a:t>
            </a:r>
          </a:p>
          <a:p>
            <a:pPr marL="0" lvl="0" indent="0">
              <a:buNone/>
            </a:pPr>
            <a:endParaRPr lang="en-CA" dirty="0"/>
          </a:p>
          <a:p>
            <a:pPr lvl="1"/>
            <a:r>
              <a:rPr lang="en-CA" dirty="0"/>
              <a:t>Mass could now be said in the vernacular.</a:t>
            </a:r>
          </a:p>
          <a:p>
            <a:pPr lvl="1"/>
            <a:r>
              <a:rPr lang="en-CA" dirty="0"/>
              <a:t>Priest now faces congregation during liturgy of the Eucharist.</a:t>
            </a:r>
          </a:p>
        </p:txBody>
      </p:sp>
    </p:spTree>
    <p:extLst>
      <p:ext uri="{BB962C8B-B14F-4D97-AF65-F5344CB8AC3E}">
        <p14:creationId xmlns:p14="http://schemas.microsoft.com/office/powerpoint/2010/main" val="4350739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45444"/>
            <a:ext cx="10058400" cy="1609344"/>
          </a:xfrm>
        </p:spPr>
        <p:txBody>
          <a:bodyPr>
            <a:normAutofit/>
          </a:bodyPr>
          <a:lstStyle/>
          <a:p>
            <a:r>
              <a:rPr lang="en-US" b="1" i="1" dirty="0"/>
              <a:t>Lumen </a:t>
            </a:r>
            <a:r>
              <a:rPr lang="en-US" b="1" i="1" dirty="0" err="1"/>
              <a:t>Gentium</a:t>
            </a:r>
            <a:r>
              <a:rPr lang="en-US" b="1" dirty="0"/>
              <a:t>, </a:t>
            </a:r>
            <a:r>
              <a:rPr lang="en-US" b="1" dirty="0" smtClean="0"/>
              <a:t/>
            </a:r>
            <a:br>
              <a:rPr lang="en-US" b="1" dirty="0" smtClean="0"/>
            </a:br>
            <a:r>
              <a:rPr lang="en-US" sz="4000" b="1" dirty="0" smtClean="0"/>
              <a:t>Dogmatic </a:t>
            </a:r>
            <a:r>
              <a:rPr lang="en-US" sz="4000" b="1" dirty="0"/>
              <a:t>Constitution On the Church, 1964.  </a:t>
            </a:r>
            <a:endParaRPr lang="en-CA" sz="4000" dirty="0"/>
          </a:p>
        </p:txBody>
      </p:sp>
      <p:sp>
        <p:nvSpPr>
          <p:cNvPr id="3" name="Content Placeholder 2"/>
          <p:cNvSpPr>
            <a:spLocks noGrp="1"/>
          </p:cNvSpPr>
          <p:nvPr>
            <p:ph idx="1"/>
          </p:nvPr>
        </p:nvSpPr>
        <p:spPr/>
        <p:txBody>
          <a:bodyPr>
            <a:normAutofit fontScale="92500"/>
          </a:bodyPr>
          <a:lstStyle/>
          <a:p>
            <a:r>
              <a:rPr lang="en-US" dirty="0" smtClean="0"/>
              <a:t>“</a:t>
            </a:r>
            <a:r>
              <a:rPr lang="en-US" dirty="0"/>
              <a:t>Light of Nations”</a:t>
            </a:r>
            <a:endParaRPr lang="en-CA" dirty="0"/>
          </a:p>
          <a:p>
            <a:pPr lvl="0"/>
            <a:r>
              <a:rPr lang="en-US" dirty="0"/>
              <a:t>“The Church is the Body of Christ”</a:t>
            </a:r>
            <a:endParaRPr lang="en-CA" dirty="0"/>
          </a:p>
          <a:p>
            <a:pPr lvl="0"/>
            <a:r>
              <a:rPr lang="en-US" dirty="0"/>
              <a:t>The Church is a Sacrament to the world: </a:t>
            </a:r>
            <a:r>
              <a:rPr lang="en-CA" dirty="0"/>
              <a:t>a visible structure, a community of faith, hope, and love, with a mission to proclaim the </a:t>
            </a:r>
            <a:r>
              <a:rPr lang="en-CA" dirty="0" smtClean="0"/>
              <a:t>kingdom of God.</a:t>
            </a:r>
            <a:endParaRPr lang="en-CA" dirty="0"/>
          </a:p>
          <a:p>
            <a:pPr lvl="0"/>
            <a:r>
              <a:rPr lang="en-US" dirty="0"/>
              <a:t>All members of the Body of Christ are equal in dignity and rights, with different </a:t>
            </a:r>
            <a:r>
              <a:rPr lang="en-US" dirty="0" smtClean="0"/>
              <a:t>roles.</a:t>
            </a:r>
            <a:endParaRPr lang="en-CA" dirty="0"/>
          </a:p>
          <a:p>
            <a:pPr lvl="0"/>
            <a:r>
              <a:rPr lang="en-US" dirty="0"/>
              <a:t>Affirms the important role of the laity. </a:t>
            </a:r>
            <a:endParaRPr lang="en-CA" dirty="0"/>
          </a:p>
          <a:p>
            <a:pPr lvl="0"/>
            <a:r>
              <a:rPr lang="en-US" dirty="0"/>
              <a:t>“Universal Call to Holiness” </a:t>
            </a:r>
            <a:endParaRPr lang="en-US" dirty="0" smtClean="0"/>
          </a:p>
          <a:p>
            <a:pPr lvl="1"/>
            <a:r>
              <a:rPr lang="en-US" dirty="0" smtClean="0"/>
              <a:t> </a:t>
            </a:r>
            <a:r>
              <a:rPr lang="en-US" dirty="0"/>
              <a:t>All members are called to holiness; all are called to be saints.</a:t>
            </a:r>
            <a:endParaRPr lang="en-CA" dirty="0"/>
          </a:p>
          <a:p>
            <a:pPr lvl="1"/>
            <a:r>
              <a:rPr lang="en-US" dirty="0"/>
              <a:t>Including the laity (not just priests and religious</a:t>
            </a:r>
            <a:r>
              <a:rPr lang="en-US" dirty="0" smtClean="0"/>
              <a:t>!)</a:t>
            </a:r>
            <a:endParaRPr lang="en-CA" dirty="0"/>
          </a:p>
        </p:txBody>
      </p:sp>
    </p:spTree>
    <p:extLst>
      <p:ext uri="{BB962C8B-B14F-4D97-AF65-F5344CB8AC3E}">
        <p14:creationId xmlns:p14="http://schemas.microsoft.com/office/powerpoint/2010/main" val="825624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Dei Verbum</a:t>
            </a:r>
            <a:r>
              <a:rPr lang="en-US" b="1" dirty="0"/>
              <a:t>, </a:t>
            </a:r>
            <a:r>
              <a:rPr lang="en-US" b="1" dirty="0" smtClean="0"/>
              <a:t/>
            </a:r>
            <a:br>
              <a:rPr lang="en-US" b="1" dirty="0" smtClean="0"/>
            </a:br>
            <a:r>
              <a:rPr lang="en-US" sz="3200" b="1" dirty="0" smtClean="0"/>
              <a:t>Dogmatic </a:t>
            </a:r>
            <a:r>
              <a:rPr lang="en-US" sz="3200" b="1" dirty="0"/>
              <a:t>Constitution On Divine Revelation, 1965.</a:t>
            </a:r>
            <a:endParaRPr lang="en-CA" sz="3200" dirty="0"/>
          </a:p>
        </p:txBody>
      </p:sp>
      <p:sp>
        <p:nvSpPr>
          <p:cNvPr id="3" name="Content Placeholder 2"/>
          <p:cNvSpPr>
            <a:spLocks noGrp="1"/>
          </p:cNvSpPr>
          <p:nvPr>
            <p:ph idx="1"/>
          </p:nvPr>
        </p:nvSpPr>
        <p:spPr/>
        <p:txBody>
          <a:bodyPr/>
          <a:lstStyle/>
          <a:p>
            <a:pPr lvl="0"/>
            <a:r>
              <a:rPr lang="en-CA" dirty="0" smtClean="0"/>
              <a:t>Divine </a:t>
            </a:r>
            <a:r>
              <a:rPr lang="en-CA" dirty="0"/>
              <a:t>revelation </a:t>
            </a:r>
            <a:r>
              <a:rPr lang="en-CA" dirty="0" smtClean="0"/>
              <a:t>comes </a:t>
            </a:r>
            <a:r>
              <a:rPr lang="en-CA" b="1" dirty="0"/>
              <a:t>scripture </a:t>
            </a:r>
            <a:r>
              <a:rPr lang="en-CA" dirty="0"/>
              <a:t>and </a:t>
            </a:r>
            <a:r>
              <a:rPr lang="en-CA" b="1" dirty="0"/>
              <a:t>tradition </a:t>
            </a:r>
            <a:r>
              <a:rPr lang="en-CA" dirty="0"/>
              <a:t>which are not two separate entities, but one deposit of faith called </a:t>
            </a:r>
            <a:r>
              <a:rPr lang="en-CA" b="1" dirty="0"/>
              <a:t>“The Word of God” </a:t>
            </a:r>
            <a:r>
              <a:rPr lang="en-CA" dirty="0"/>
              <a:t>entrusted to the Church.</a:t>
            </a:r>
          </a:p>
          <a:p>
            <a:pPr lvl="0"/>
            <a:r>
              <a:rPr lang="en-CA" dirty="0" smtClean="0"/>
              <a:t>One can have a personal </a:t>
            </a:r>
            <a:r>
              <a:rPr lang="en-CA" dirty="0"/>
              <a:t>encounter with </a:t>
            </a:r>
            <a:r>
              <a:rPr lang="en-CA" dirty="0" smtClean="0"/>
              <a:t>revelation.</a:t>
            </a:r>
            <a:endParaRPr lang="en-CA" dirty="0"/>
          </a:p>
          <a:p>
            <a:pPr lvl="0"/>
            <a:r>
              <a:rPr lang="en-CA" dirty="0"/>
              <a:t>Authentic interpretation entrusted to the Church alone.</a:t>
            </a:r>
          </a:p>
          <a:p>
            <a:pPr marL="0" indent="0">
              <a:buNone/>
            </a:pPr>
            <a:endParaRPr lang="en-CA" dirty="0"/>
          </a:p>
        </p:txBody>
      </p:sp>
    </p:spTree>
    <p:extLst>
      <p:ext uri="{BB962C8B-B14F-4D97-AF65-F5344CB8AC3E}">
        <p14:creationId xmlns:p14="http://schemas.microsoft.com/office/powerpoint/2010/main" val="1027383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eople embrace in front of the Centennial Flame on Parliament Hill at a memorial earlier this summer for the 215 children whose remains were found at the grounds of the former Kamloops Indian Residential School at Tk’emlups te Secwépemc First Nation in Kamloops, B.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43110" y="4146804"/>
            <a:ext cx="3500844" cy="262563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b="1" i="1" dirty="0" err="1"/>
              <a:t>Gaudium</a:t>
            </a:r>
            <a:r>
              <a:rPr lang="en-US" b="1" i="1" dirty="0"/>
              <a:t> et </a:t>
            </a:r>
            <a:r>
              <a:rPr lang="en-US" b="1" i="1" dirty="0" err="1"/>
              <a:t>Spes</a:t>
            </a:r>
            <a:r>
              <a:rPr lang="en-US" b="1" dirty="0"/>
              <a:t>, </a:t>
            </a:r>
            <a:r>
              <a:rPr lang="en-US" b="1" dirty="0" smtClean="0"/>
              <a:t/>
            </a:r>
            <a:br>
              <a:rPr lang="en-US" b="1" dirty="0" smtClean="0"/>
            </a:br>
            <a:r>
              <a:rPr lang="en-US" sz="4000" b="1" dirty="0" smtClean="0"/>
              <a:t>Pastoral </a:t>
            </a:r>
            <a:r>
              <a:rPr lang="en-US" sz="4000" b="1" dirty="0"/>
              <a:t>Constitution on the Church in the Modern World, 1965.</a:t>
            </a:r>
            <a:endParaRPr lang="en-CA" sz="4000" dirty="0"/>
          </a:p>
        </p:txBody>
      </p:sp>
      <p:sp>
        <p:nvSpPr>
          <p:cNvPr id="3" name="Content Placeholder 2"/>
          <p:cNvSpPr>
            <a:spLocks noGrp="1"/>
          </p:cNvSpPr>
          <p:nvPr>
            <p:ph idx="1"/>
          </p:nvPr>
        </p:nvSpPr>
        <p:spPr/>
        <p:txBody>
          <a:bodyPr>
            <a:normAutofit fontScale="77500" lnSpcReduction="20000"/>
          </a:bodyPr>
          <a:lstStyle/>
          <a:p>
            <a:r>
              <a:rPr lang="en-US" dirty="0" smtClean="0"/>
              <a:t>“</a:t>
            </a:r>
            <a:r>
              <a:rPr lang="en-US" dirty="0"/>
              <a:t>Joy and Hope”</a:t>
            </a:r>
            <a:endParaRPr lang="en-CA" dirty="0"/>
          </a:p>
          <a:p>
            <a:pPr lvl="0"/>
            <a:r>
              <a:rPr lang="en-CA" dirty="0"/>
              <a:t>The Church has the duty to examine the signs of the times and interpret them in the light of the Gospel.</a:t>
            </a:r>
          </a:p>
          <a:p>
            <a:pPr lvl="0"/>
            <a:r>
              <a:rPr lang="en-CA" dirty="0"/>
              <a:t>Beautiful declaration of human dignity; the Church is to proclaim and defend this in the culture of current time.</a:t>
            </a:r>
          </a:p>
          <a:p>
            <a:pPr lvl="0"/>
            <a:r>
              <a:rPr lang="en-CA" dirty="0"/>
              <a:t>Affirms that the Church is at the service of the world, especially those who are suffering.</a:t>
            </a:r>
          </a:p>
          <a:p>
            <a:pPr lvl="0"/>
            <a:r>
              <a:rPr lang="en-CA" dirty="0"/>
              <a:t>Discusses:</a:t>
            </a:r>
          </a:p>
          <a:p>
            <a:pPr lvl="1"/>
            <a:r>
              <a:rPr lang="en-CA" dirty="0" smtClean="0"/>
              <a:t>Common </a:t>
            </a:r>
            <a:r>
              <a:rPr lang="en-CA" dirty="0"/>
              <a:t>good</a:t>
            </a:r>
          </a:p>
          <a:p>
            <a:pPr lvl="1"/>
            <a:r>
              <a:rPr lang="en-CA" dirty="0"/>
              <a:t>Social justice and economy</a:t>
            </a:r>
          </a:p>
          <a:p>
            <a:pPr lvl="1"/>
            <a:r>
              <a:rPr lang="en-CA" dirty="0"/>
              <a:t>Marriage and the family</a:t>
            </a:r>
          </a:p>
          <a:p>
            <a:pPr lvl="1"/>
            <a:r>
              <a:rPr lang="en-CA" dirty="0"/>
              <a:t>Evangelization</a:t>
            </a:r>
          </a:p>
          <a:p>
            <a:pPr lvl="1"/>
            <a:r>
              <a:rPr lang="en-CA" dirty="0"/>
              <a:t>Politics</a:t>
            </a:r>
          </a:p>
          <a:p>
            <a:pPr lvl="1"/>
            <a:r>
              <a:rPr lang="en-CA" dirty="0"/>
              <a:t>War and peace</a:t>
            </a:r>
          </a:p>
          <a:p>
            <a:pPr lvl="1"/>
            <a:r>
              <a:rPr lang="en-CA" dirty="0"/>
              <a:t>Sanctity of human life</a:t>
            </a:r>
          </a:p>
        </p:txBody>
      </p:sp>
      <p:sp>
        <p:nvSpPr>
          <p:cNvPr id="4" name="Rectangle 3"/>
          <p:cNvSpPr/>
          <p:nvPr/>
        </p:nvSpPr>
        <p:spPr>
          <a:xfrm>
            <a:off x="5947954" y="5619095"/>
            <a:ext cx="6096000" cy="923330"/>
          </a:xfrm>
          <a:prstGeom prst="rect">
            <a:avLst/>
          </a:prstGeom>
        </p:spPr>
        <p:txBody>
          <a:bodyPr>
            <a:spAutoFit/>
          </a:bodyPr>
          <a:lstStyle/>
          <a:p>
            <a:r>
              <a:rPr lang="en-CA" dirty="0">
                <a:solidFill>
                  <a:schemeClr val="accent2"/>
                </a:solidFill>
              </a:rPr>
              <a:t>https://globalnews.ca/video/8002836/indigenous-priest-reflects-on-family-ties-to-residential-schools-and-the-catholic-church</a:t>
            </a:r>
          </a:p>
        </p:txBody>
      </p:sp>
      <p:sp>
        <p:nvSpPr>
          <p:cNvPr id="5" name="Rectangle 4"/>
          <p:cNvSpPr/>
          <p:nvPr/>
        </p:nvSpPr>
        <p:spPr>
          <a:xfrm>
            <a:off x="5947954" y="4146804"/>
            <a:ext cx="6096000" cy="1415772"/>
          </a:xfrm>
          <a:prstGeom prst="rect">
            <a:avLst/>
          </a:prstGeom>
        </p:spPr>
        <p:txBody>
          <a:bodyPr>
            <a:spAutoFit/>
          </a:bodyPr>
          <a:lstStyle/>
          <a:p>
            <a:r>
              <a:rPr lang="en-CA" sz="3200" dirty="0" smtClean="0"/>
              <a:t>Then HOW?</a:t>
            </a:r>
          </a:p>
          <a:p>
            <a:r>
              <a:rPr lang="en-CA" dirty="0" smtClean="0">
                <a:solidFill>
                  <a:schemeClr val="accent2"/>
                </a:solidFill>
              </a:rPr>
              <a:t>https</a:t>
            </a:r>
            <a:r>
              <a:rPr lang="en-CA" dirty="0">
                <a:solidFill>
                  <a:schemeClr val="accent2"/>
                </a:solidFill>
              </a:rPr>
              <a:t>://nationalpost.com/news/canada/canadian-catholic-bishops-apologize-unequivocally-for-residential-schools</a:t>
            </a:r>
          </a:p>
        </p:txBody>
      </p:sp>
    </p:spTree>
    <p:extLst>
      <p:ext uri="{BB962C8B-B14F-4D97-AF65-F5344CB8AC3E}">
        <p14:creationId xmlns:p14="http://schemas.microsoft.com/office/powerpoint/2010/main" val="2301384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02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animEffect transition="in" filter="fade">
                                      <p:cBhvr>
                                        <p:cTn id="45" dur="500"/>
                                        <p:tgtEl>
                                          <p:spTgt spid="5"/>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4"/>
                                        </p:tgtEl>
                                        <p:attrNameLst>
                                          <p:attrName>style.visibility</p:attrName>
                                        </p:attrNameLst>
                                      </p:cBhvr>
                                      <p:to>
                                        <p:strVal val="visible"/>
                                      </p:to>
                                    </p:set>
                                    <p:animEffect transition="in" filter="fade">
                                      <p:cBhvr>
                                        <p:cTn id="5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761</Words>
  <Application>Microsoft Office PowerPoint</Application>
  <PresentationFormat>Widescreen</PresentationFormat>
  <Paragraphs>84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Pope Paul VI</vt:lpstr>
      <vt:lpstr>Pope Paul VI and Vatican ii</vt:lpstr>
      <vt:lpstr>Vatican II</vt:lpstr>
      <vt:lpstr>Themes of Vatican II Documents</vt:lpstr>
      <vt:lpstr>16 Documents of Vatican ii</vt:lpstr>
      <vt:lpstr>Sacrosanctum concilium, Constitution on the Sacred Liturgy, 1963 </vt:lpstr>
      <vt:lpstr>Lumen Gentium,  Dogmatic Constitution On the Church, 1964.  </vt:lpstr>
      <vt:lpstr>Dei Verbum,  Dogmatic Constitution On Divine Revelation, 1965.</vt:lpstr>
      <vt:lpstr>Gaudium et Spes,  Pastoral Constitution on the Church in the Modern World, 1965.</vt:lpstr>
      <vt:lpstr>PRIMARY SOURCE Excerpts from Vatican II</vt:lpstr>
      <vt:lpstr>Themes of Vatican II Documents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Pope Paul VI</dc:title>
  <dc:creator>ldrebit</dc:creator>
  <cp:lastModifiedBy>ldrebit</cp:lastModifiedBy>
  <cp:revision>1</cp:revision>
  <dcterms:created xsi:type="dcterms:W3CDTF">2022-02-23T01:05:35Z</dcterms:created>
  <dcterms:modified xsi:type="dcterms:W3CDTF">2022-02-23T01:05:48Z</dcterms:modified>
</cp:coreProperties>
</file>