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C520B9E-238C-49F8-BDAF-ACE4A13DF1CD}"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37273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C520B9E-238C-49F8-BDAF-ACE4A13DF1CD}"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156791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C520B9E-238C-49F8-BDAF-ACE4A13DF1CD}"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154462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C520B9E-238C-49F8-BDAF-ACE4A13DF1CD}"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89053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520B9E-238C-49F8-BDAF-ACE4A13DF1CD}" type="datetimeFigureOut">
              <a:rPr lang="en-CA" smtClean="0"/>
              <a:t>2022-02-22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255079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C520B9E-238C-49F8-BDAF-ACE4A13DF1CD}"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368924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C520B9E-238C-49F8-BDAF-ACE4A13DF1CD}" type="datetimeFigureOut">
              <a:rPr lang="en-CA" smtClean="0"/>
              <a:t>2022-02-22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40863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C520B9E-238C-49F8-BDAF-ACE4A13DF1CD}" type="datetimeFigureOut">
              <a:rPr lang="en-CA" smtClean="0"/>
              <a:t>2022-02-22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309686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20B9E-238C-49F8-BDAF-ACE4A13DF1CD}" type="datetimeFigureOut">
              <a:rPr lang="en-CA" smtClean="0"/>
              <a:t>2022-02-22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426612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520B9E-238C-49F8-BDAF-ACE4A13DF1CD}"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334981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520B9E-238C-49F8-BDAF-ACE4A13DF1CD}" type="datetimeFigureOut">
              <a:rPr lang="en-CA" smtClean="0"/>
              <a:t>2022-02-22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41F159E-931B-4C75-BEA8-7EF56DF6303A}" type="slidenum">
              <a:rPr lang="en-CA" smtClean="0"/>
              <a:t>‹#›</a:t>
            </a:fld>
            <a:endParaRPr lang="en-CA"/>
          </a:p>
        </p:txBody>
      </p:sp>
    </p:spTree>
    <p:extLst>
      <p:ext uri="{BB962C8B-B14F-4D97-AF65-F5344CB8AC3E}">
        <p14:creationId xmlns:p14="http://schemas.microsoft.com/office/powerpoint/2010/main" val="1270647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20B9E-238C-49F8-BDAF-ACE4A13DF1CD}" type="datetimeFigureOut">
              <a:rPr lang="en-CA" smtClean="0"/>
              <a:t>2022-02-22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F159E-931B-4C75-BEA8-7EF56DF6303A}" type="slidenum">
              <a:rPr lang="en-CA" smtClean="0"/>
              <a:t>‹#›</a:t>
            </a:fld>
            <a:endParaRPr lang="en-CA"/>
          </a:p>
        </p:txBody>
      </p:sp>
    </p:spTree>
    <p:extLst>
      <p:ext uri="{BB962C8B-B14F-4D97-AF65-F5344CB8AC3E}">
        <p14:creationId xmlns:p14="http://schemas.microsoft.com/office/powerpoint/2010/main" val="2866322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ritannica.com/topic/one-child-poli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44184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Humanae</a:t>
            </a:r>
            <a:r>
              <a:rPr lang="en-CA" dirty="0" smtClean="0"/>
              <a:t> vitae</a:t>
            </a:r>
            <a:endParaRPr lang="en-CA" dirty="0"/>
          </a:p>
        </p:txBody>
      </p:sp>
      <p:sp>
        <p:nvSpPr>
          <p:cNvPr id="3" name="Content Placeholder 2"/>
          <p:cNvSpPr>
            <a:spLocks noGrp="1"/>
          </p:cNvSpPr>
          <p:nvPr>
            <p:ph idx="1"/>
          </p:nvPr>
        </p:nvSpPr>
        <p:spPr/>
        <p:txBody>
          <a:bodyPr/>
          <a:lstStyle/>
          <a:p>
            <a:pPr lvl="0"/>
            <a:r>
              <a:rPr lang="en-CA" dirty="0"/>
              <a:t>Pope Paul VI prophetically warned the world of a broader breakdown of morality with the wide availability of artificial contraception.</a:t>
            </a:r>
          </a:p>
          <a:p>
            <a:pPr lvl="0"/>
            <a:r>
              <a:rPr lang="en-CA" dirty="0"/>
              <a:t>Despite the logical position Pope Paul took on contraception (he said the Church could not approve something immoral because it would be contrary to the mission of the Church to do so.  The Church is a defender of the dignity of man and woman and he knew that approving contraception would do the opposite), the encyclical was met with widespread backlash and hostility. </a:t>
            </a:r>
          </a:p>
          <a:p>
            <a:pPr lvl="0"/>
            <a:r>
              <a:rPr lang="en-CA" dirty="0"/>
              <a:t>This, along with the misinterpretation of Vatican II, created a culture that dissented and resented the Church.</a:t>
            </a:r>
          </a:p>
          <a:p>
            <a:pPr marL="0" lvl="0" indent="0">
              <a:buNone/>
            </a:pPr>
            <a:endParaRPr lang="en-CA" sz="1800" dirty="0"/>
          </a:p>
        </p:txBody>
      </p:sp>
    </p:spTree>
    <p:extLst>
      <p:ext uri="{BB962C8B-B14F-4D97-AF65-F5344CB8AC3E}">
        <p14:creationId xmlns:p14="http://schemas.microsoft.com/office/powerpoint/2010/main" val="316234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Saint Pope Paul VI</a:t>
            </a:r>
            <a:endParaRPr lang="en-CA" dirty="0"/>
          </a:p>
        </p:txBody>
      </p:sp>
      <p:sp>
        <p:nvSpPr>
          <p:cNvPr id="3" name="Content Placeholder 2"/>
          <p:cNvSpPr>
            <a:spLocks noGrp="1"/>
          </p:cNvSpPr>
          <p:nvPr>
            <p:ph idx="1"/>
          </p:nvPr>
        </p:nvSpPr>
        <p:spPr/>
        <p:txBody>
          <a:bodyPr>
            <a:normAutofit/>
          </a:bodyPr>
          <a:lstStyle/>
          <a:p>
            <a:r>
              <a:rPr lang="en-CA" smtClean="0"/>
              <a:t>Pope </a:t>
            </a:r>
            <a:r>
              <a:rPr lang="en-CA" dirty="0" smtClean="0"/>
              <a:t>from 1963-1978</a:t>
            </a:r>
          </a:p>
          <a:p>
            <a:pPr lvl="0"/>
            <a:r>
              <a:rPr lang="en-CA" dirty="0" smtClean="0"/>
              <a:t>Saw </a:t>
            </a:r>
            <a:r>
              <a:rPr lang="en-CA" i="1" dirty="0"/>
              <a:t>Vatican II </a:t>
            </a:r>
            <a:r>
              <a:rPr lang="en-CA" dirty="0"/>
              <a:t>to it’s conclusion and </a:t>
            </a:r>
            <a:r>
              <a:rPr lang="en-CA" dirty="0" smtClean="0"/>
              <a:t>directing </a:t>
            </a:r>
            <a:r>
              <a:rPr lang="en-CA" dirty="0"/>
              <a:t>its implementation</a:t>
            </a:r>
            <a:r>
              <a:rPr lang="en-CA" dirty="0" smtClean="0"/>
              <a:t>.</a:t>
            </a:r>
          </a:p>
          <a:p>
            <a:r>
              <a:rPr lang="en-CA" i="1" dirty="0" err="1" smtClean="0"/>
              <a:t>Humanae</a:t>
            </a:r>
            <a:r>
              <a:rPr lang="en-CA" i="1" dirty="0" smtClean="0"/>
              <a:t> Vitae</a:t>
            </a:r>
          </a:p>
          <a:p>
            <a:r>
              <a:rPr lang="en-CA" dirty="0" smtClean="0"/>
              <a:t>Huge reforms in the Church, which came with controversy, dissent, and resent.</a:t>
            </a:r>
          </a:p>
          <a:p>
            <a:r>
              <a:rPr lang="en-CA" dirty="0"/>
              <a:t>1978: Pope John Paul I was elected pope after Pope Paul VI </a:t>
            </a:r>
            <a:r>
              <a:rPr lang="en-CA" dirty="0" smtClean="0"/>
              <a:t>died, but just one month after his election, he died, so the cardinals had to gather again to elect another pope.</a:t>
            </a:r>
          </a:p>
          <a:p>
            <a:r>
              <a:rPr lang="en-US" dirty="0" smtClean="0"/>
              <a:t>Pope </a:t>
            </a:r>
            <a:r>
              <a:rPr lang="en-US" dirty="0"/>
              <a:t>Francis </a:t>
            </a:r>
            <a:r>
              <a:rPr lang="en-US" dirty="0" smtClean="0"/>
              <a:t>canonized </a:t>
            </a:r>
            <a:r>
              <a:rPr lang="en-US" dirty="0"/>
              <a:t>Paul VI </a:t>
            </a:r>
            <a:r>
              <a:rPr lang="en-US" dirty="0" smtClean="0"/>
              <a:t>in 2018. </a:t>
            </a:r>
            <a:endParaRPr lang="en-CA" dirty="0" smtClean="0"/>
          </a:p>
        </p:txBody>
      </p:sp>
    </p:spTree>
    <p:extLst>
      <p:ext uri="{BB962C8B-B14F-4D97-AF65-F5344CB8AC3E}">
        <p14:creationId xmlns:p14="http://schemas.microsoft.com/office/powerpoint/2010/main" val="2166899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Humanae</a:t>
            </a:r>
            <a:r>
              <a:rPr lang="en-CA" dirty="0" smtClean="0"/>
              <a:t> vitae</a:t>
            </a:r>
            <a:endParaRPr lang="en-CA" dirty="0"/>
          </a:p>
        </p:txBody>
      </p:sp>
      <p:sp>
        <p:nvSpPr>
          <p:cNvPr id="3" name="Content Placeholder 2"/>
          <p:cNvSpPr>
            <a:spLocks noGrp="1"/>
          </p:cNvSpPr>
          <p:nvPr>
            <p:ph idx="1"/>
          </p:nvPr>
        </p:nvSpPr>
        <p:spPr>
          <a:xfrm>
            <a:off x="1069848" y="2160596"/>
            <a:ext cx="10058400" cy="4050792"/>
          </a:xfrm>
        </p:spPr>
        <p:txBody>
          <a:bodyPr>
            <a:normAutofit fontScale="92500" lnSpcReduction="10000"/>
          </a:bodyPr>
          <a:lstStyle/>
          <a:p>
            <a:pPr lvl="0"/>
            <a:r>
              <a:rPr lang="en-CA" dirty="0"/>
              <a:t>Pope Paul wrote many important encyclicals</a:t>
            </a:r>
            <a:endParaRPr lang="en-CA" sz="1800" dirty="0"/>
          </a:p>
          <a:p>
            <a:pPr lvl="0"/>
            <a:r>
              <a:rPr lang="en-CA" dirty="0"/>
              <a:t>The encyclical Humane Vitae “On Human Life” (1968) is the one he’s most known for; it created the most impact</a:t>
            </a:r>
            <a:r>
              <a:rPr lang="en-CA" dirty="0" smtClean="0"/>
              <a:t>.</a:t>
            </a:r>
          </a:p>
          <a:p>
            <a:pPr lvl="0"/>
            <a:endParaRPr lang="en-CA" sz="1800" dirty="0"/>
          </a:p>
          <a:p>
            <a:pPr marL="0" lvl="0" indent="0" algn="ctr">
              <a:buNone/>
            </a:pPr>
            <a:r>
              <a:rPr lang="en-CA" sz="2400" b="1" dirty="0" smtClean="0"/>
              <a:t>1960s </a:t>
            </a:r>
            <a:r>
              <a:rPr lang="en-CA" sz="1800" dirty="0" smtClean="0"/>
              <a:t>   sexual revolution / birth control pill</a:t>
            </a:r>
          </a:p>
          <a:p>
            <a:pPr marL="0" lvl="0" indent="0" algn="ctr">
              <a:buNone/>
            </a:pPr>
            <a:endParaRPr lang="en-CA" sz="1600" dirty="0"/>
          </a:p>
          <a:p>
            <a:pPr lvl="1"/>
            <a:r>
              <a:rPr lang="en-CA" dirty="0" smtClean="0"/>
              <a:t>There was growing pressure on Christian Churches </a:t>
            </a:r>
            <a:r>
              <a:rPr lang="en-CA" dirty="0"/>
              <a:t>to approve oral contraceptives because of a fear of a population explosion, </a:t>
            </a:r>
            <a:r>
              <a:rPr lang="en-CA" dirty="0" smtClean="0"/>
              <a:t>the growing popularity </a:t>
            </a:r>
            <a:r>
              <a:rPr lang="en-CA" dirty="0"/>
              <a:t>of these contraceptives, and </a:t>
            </a:r>
            <a:r>
              <a:rPr lang="en-CA" dirty="0" smtClean="0"/>
              <a:t>the modern “free” sex culture</a:t>
            </a:r>
            <a:r>
              <a:rPr lang="en-CA" dirty="0"/>
              <a:t>.</a:t>
            </a:r>
            <a:endParaRPr lang="en-CA" sz="1600" dirty="0"/>
          </a:p>
          <a:p>
            <a:pPr lvl="1"/>
            <a:r>
              <a:rPr lang="en-CA" dirty="0"/>
              <a:t>Pope Paul made no such </a:t>
            </a:r>
            <a:r>
              <a:rPr lang="en-CA" dirty="0" smtClean="0"/>
              <a:t>approval.</a:t>
            </a:r>
          </a:p>
          <a:p>
            <a:pPr lvl="1"/>
            <a:r>
              <a:rPr lang="en-CA" dirty="0" smtClean="0"/>
              <a:t>In the encyclical “</a:t>
            </a:r>
            <a:r>
              <a:rPr lang="en-CA" dirty="0" err="1" smtClean="0"/>
              <a:t>Humanae</a:t>
            </a:r>
            <a:r>
              <a:rPr lang="en-CA" dirty="0" smtClean="0"/>
              <a:t> Vitae” he wrote that use of the birth control pill is immoral; it does not uphold </a:t>
            </a:r>
            <a:r>
              <a:rPr lang="en-CA" b="1" dirty="0" smtClean="0"/>
              <a:t>human dignity.</a:t>
            </a:r>
            <a:endParaRPr lang="en-CA" b="1" dirty="0"/>
          </a:p>
        </p:txBody>
      </p:sp>
    </p:spTree>
    <p:extLst>
      <p:ext uri="{BB962C8B-B14F-4D97-AF65-F5344CB8AC3E}">
        <p14:creationId xmlns:p14="http://schemas.microsoft.com/office/powerpoint/2010/main" val="394554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44062"/>
            <a:ext cx="10058400" cy="5328138"/>
          </a:xfrm>
        </p:spPr>
        <p:txBody>
          <a:bodyPr>
            <a:noAutofit/>
          </a:bodyPr>
          <a:lstStyle/>
          <a:p>
            <a:pPr marL="0" indent="0">
              <a:buNone/>
            </a:pPr>
            <a:r>
              <a:rPr lang="en-US" sz="2400" b="1" i="1" dirty="0"/>
              <a:t>Observing the Natural Law</a:t>
            </a:r>
            <a:endParaRPr lang="en-US" sz="2400" i="1" dirty="0"/>
          </a:p>
          <a:p>
            <a:pPr marL="0" indent="0">
              <a:buNone/>
            </a:pPr>
            <a:r>
              <a:rPr lang="en-US" sz="2400" b="1" dirty="0" smtClean="0"/>
              <a:t>“11</a:t>
            </a:r>
            <a:r>
              <a:rPr lang="en-US" sz="2400" b="1" dirty="0"/>
              <a:t>.</a:t>
            </a:r>
            <a:r>
              <a:rPr lang="en-US" sz="2400" dirty="0"/>
              <a:t> The sexual activity, in which husband and wife are intimately and chastely united with one another, through which human life is transmitted, is, as the recent Council recalled, "noble and worthy.'' (11) </a:t>
            </a:r>
            <a:endParaRPr lang="en-US" sz="2400" dirty="0" smtClean="0"/>
          </a:p>
          <a:p>
            <a:pPr marL="0" indent="0">
              <a:buNone/>
            </a:pPr>
            <a:r>
              <a:rPr lang="en-US" sz="2400" dirty="0" smtClean="0"/>
              <a:t>The Church […] in urging men (and women) to </a:t>
            </a:r>
            <a:r>
              <a:rPr lang="en-US" sz="2400" dirty="0"/>
              <a:t>the observance of the precepts of the </a:t>
            </a:r>
            <a:r>
              <a:rPr lang="en-US" sz="2800" dirty="0">
                <a:solidFill>
                  <a:srgbClr val="FF0000"/>
                </a:solidFill>
              </a:rPr>
              <a:t>natural law</a:t>
            </a:r>
            <a:r>
              <a:rPr lang="en-US" sz="2400" dirty="0"/>
              <a:t>, which it interprets by its constant doctrine, teaches that each and every marital act must of necessity retain its intrinsic relationship to the procreation of human life. (12</a:t>
            </a:r>
            <a:r>
              <a:rPr lang="en-US" sz="2400" dirty="0" smtClean="0"/>
              <a:t>)”</a:t>
            </a:r>
            <a:endParaRPr lang="en-US" sz="2400" dirty="0"/>
          </a:p>
        </p:txBody>
      </p:sp>
    </p:spTree>
    <p:extLst>
      <p:ext uri="{BB962C8B-B14F-4D97-AF65-F5344CB8AC3E}">
        <p14:creationId xmlns:p14="http://schemas.microsoft.com/office/powerpoint/2010/main" val="410284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44062"/>
            <a:ext cx="10058400" cy="5328138"/>
          </a:xfrm>
        </p:spPr>
        <p:txBody>
          <a:bodyPr>
            <a:normAutofit/>
          </a:bodyPr>
          <a:lstStyle/>
          <a:p>
            <a:pPr marL="0" indent="0">
              <a:buNone/>
            </a:pPr>
            <a:r>
              <a:rPr lang="en-US" sz="2400" b="1" i="1" dirty="0" smtClean="0"/>
              <a:t>Union </a:t>
            </a:r>
            <a:r>
              <a:rPr lang="en-US" sz="2400" b="1" i="1" dirty="0"/>
              <a:t>and Procreation</a:t>
            </a:r>
            <a:endParaRPr lang="en-US" sz="2400" dirty="0"/>
          </a:p>
          <a:p>
            <a:pPr marL="0" indent="0">
              <a:buNone/>
            </a:pPr>
            <a:r>
              <a:rPr lang="en-US" sz="2400" b="1" dirty="0" smtClean="0"/>
              <a:t>“12</a:t>
            </a:r>
            <a:r>
              <a:rPr lang="en-US" sz="2400" b="1" dirty="0"/>
              <a:t>.</a:t>
            </a:r>
            <a:r>
              <a:rPr lang="en-US" sz="2400" dirty="0"/>
              <a:t> This particular doctrine, often expounded by the magisterium of the Church, is based on the inseparable connection, established by God, which man on his own initiative may not break, between the </a:t>
            </a:r>
            <a:r>
              <a:rPr lang="en-US" sz="2400" u="sng" dirty="0">
                <a:solidFill>
                  <a:srgbClr val="FF0000"/>
                </a:solidFill>
              </a:rPr>
              <a:t>unitive</a:t>
            </a:r>
            <a:r>
              <a:rPr lang="en-US" sz="2400" dirty="0"/>
              <a:t> significance and the </a:t>
            </a:r>
            <a:r>
              <a:rPr lang="en-US" sz="2400" u="sng" dirty="0">
                <a:solidFill>
                  <a:srgbClr val="FF0000"/>
                </a:solidFill>
              </a:rPr>
              <a:t>procreative</a:t>
            </a:r>
            <a:r>
              <a:rPr lang="en-US" sz="2400" u="sng" dirty="0"/>
              <a:t> </a:t>
            </a:r>
            <a:r>
              <a:rPr lang="en-US" sz="2400" dirty="0"/>
              <a:t>significance which are both inherent to the marriage act.</a:t>
            </a:r>
          </a:p>
          <a:p>
            <a:pPr marL="0" indent="0">
              <a:buNone/>
            </a:pPr>
            <a:r>
              <a:rPr lang="en-US" sz="2400" dirty="0"/>
              <a:t>The reason is that the fundamental nature of the marriage act, while uniting husband and wife in the closest intimacy, also renders them capable of generating new life—and this as a result of laws written into the actual nature of man and of woman</a:t>
            </a:r>
            <a:r>
              <a:rPr lang="en-US" sz="2400" dirty="0" smtClean="0"/>
              <a:t>.…”</a:t>
            </a:r>
            <a:endParaRPr lang="en-US" sz="2400" dirty="0"/>
          </a:p>
        </p:txBody>
      </p:sp>
    </p:spTree>
    <p:extLst>
      <p:ext uri="{BB962C8B-B14F-4D97-AF65-F5344CB8AC3E}">
        <p14:creationId xmlns:p14="http://schemas.microsoft.com/office/powerpoint/2010/main" val="322922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44062"/>
            <a:ext cx="10058400" cy="5328138"/>
          </a:xfrm>
        </p:spPr>
        <p:txBody>
          <a:bodyPr>
            <a:normAutofit/>
          </a:bodyPr>
          <a:lstStyle/>
          <a:p>
            <a:pPr marL="0" indent="0">
              <a:buNone/>
            </a:pPr>
            <a:r>
              <a:rPr lang="en-US" sz="2400" b="1" i="1" dirty="0"/>
              <a:t>Unlawful Birth Control Methods</a:t>
            </a:r>
            <a:endParaRPr lang="en-US" sz="2400" dirty="0"/>
          </a:p>
          <a:p>
            <a:pPr marL="0" indent="0">
              <a:buNone/>
            </a:pPr>
            <a:r>
              <a:rPr lang="en-US" sz="2400" b="1" dirty="0" smtClean="0"/>
              <a:t>“14</a:t>
            </a:r>
            <a:r>
              <a:rPr lang="en-US" sz="2400" b="1" dirty="0"/>
              <a:t>.</a:t>
            </a:r>
            <a:r>
              <a:rPr lang="en-US" sz="2400" dirty="0"/>
              <a:t> Therefore </a:t>
            </a:r>
            <a:r>
              <a:rPr lang="en-US" sz="2400" dirty="0" smtClean="0"/>
              <a:t>we </a:t>
            </a:r>
            <a:r>
              <a:rPr lang="en-US" sz="2400" dirty="0"/>
              <a:t>base </a:t>
            </a:r>
            <a:r>
              <a:rPr lang="en-US" sz="2400" dirty="0" smtClean="0"/>
              <a:t>our </a:t>
            </a:r>
            <a:r>
              <a:rPr lang="en-US" sz="2400" dirty="0"/>
              <a:t>words on the first principles of a human and Christian doctrine of marriage when </a:t>
            </a:r>
            <a:r>
              <a:rPr lang="en-US" sz="2400" dirty="0" smtClean="0"/>
              <a:t>we </a:t>
            </a:r>
            <a:r>
              <a:rPr lang="en-US" sz="2400" dirty="0"/>
              <a:t>are obliged once more to declare that the direct interruption of the generative process already begun and, above all, all direct abortion, even for therapeutic reasons, are to be absolutely excluded as lawful means of regulating the number of children. (14) Equally to be condemned, as the magisterium of the Church has affirmed on many occasions, is direct sterilization, whether of the man or of the woman, whether permanent or temporary. (15)</a:t>
            </a:r>
          </a:p>
          <a:p>
            <a:pPr marL="0" indent="0">
              <a:buNone/>
            </a:pPr>
            <a:r>
              <a:rPr lang="en-US" sz="2400" dirty="0"/>
              <a:t>Similarly excluded is any action which either before, at the moment of, or after sexual intercourse, is specifically intended to prevent procreation—whether as an end or as a means. (16</a:t>
            </a:r>
            <a:r>
              <a:rPr lang="en-US" sz="2400" dirty="0" smtClean="0"/>
              <a:t>)”</a:t>
            </a:r>
            <a:endParaRPr lang="en-US" sz="2400" dirty="0"/>
          </a:p>
        </p:txBody>
      </p:sp>
    </p:spTree>
    <p:extLst>
      <p:ext uri="{BB962C8B-B14F-4D97-AF65-F5344CB8AC3E}">
        <p14:creationId xmlns:p14="http://schemas.microsoft.com/office/powerpoint/2010/main" val="2889893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Consequences of artificial birth control</a:t>
            </a:r>
            <a:endParaRPr lang="en-CA" dirty="0"/>
          </a:p>
        </p:txBody>
      </p:sp>
      <p:sp>
        <p:nvSpPr>
          <p:cNvPr id="3" name="Content Placeholder 2"/>
          <p:cNvSpPr>
            <a:spLocks noGrp="1"/>
          </p:cNvSpPr>
          <p:nvPr>
            <p:ph idx="1"/>
          </p:nvPr>
        </p:nvSpPr>
        <p:spPr>
          <a:xfrm>
            <a:off x="1069848" y="2121408"/>
            <a:ext cx="10058400" cy="4736592"/>
          </a:xfrm>
        </p:spPr>
        <p:txBody>
          <a:bodyPr>
            <a:normAutofit/>
          </a:bodyPr>
          <a:lstStyle/>
          <a:p>
            <a:pPr lvl="0"/>
            <a:r>
              <a:rPr lang="en-CA" dirty="0"/>
              <a:t>In this encyclical, Pope Paul outlined some of the dangers of </a:t>
            </a:r>
            <a:r>
              <a:rPr lang="en-CA" dirty="0" smtClean="0"/>
              <a:t>“inconsequential” </a:t>
            </a:r>
            <a:r>
              <a:rPr lang="en-CA" dirty="0"/>
              <a:t>sex </a:t>
            </a:r>
            <a:r>
              <a:rPr lang="en-CA" dirty="0" smtClean="0"/>
              <a:t>				</a:t>
            </a:r>
            <a:r>
              <a:rPr lang="en-CA" i="1" dirty="0" smtClean="0">
                <a:solidFill>
                  <a:srgbClr val="FF0000"/>
                </a:solidFill>
              </a:rPr>
              <a:t>(SIDE NOTE </a:t>
            </a:r>
            <a:r>
              <a:rPr lang="en-CA" i="1" dirty="0" smtClean="0"/>
              <a:t>-which it is </a:t>
            </a:r>
            <a:r>
              <a:rPr lang="en-CA" i="1" dirty="0"/>
              <a:t>never really inconsequential!!) </a:t>
            </a:r>
            <a:endParaRPr lang="en-CA" i="1" dirty="0" smtClean="0"/>
          </a:p>
          <a:p>
            <a:pPr marL="0" lvl="0" indent="0">
              <a:buNone/>
            </a:pPr>
            <a:r>
              <a:rPr lang="en-CA" dirty="0" smtClean="0"/>
              <a:t>Examples:</a:t>
            </a:r>
          </a:p>
          <a:p>
            <a:pPr lvl="0"/>
            <a:endParaRPr lang="en-CA" dirty="0"/>
          </a:p>
          <a:p>
            <a:pPr lvl="1"/>
            <a:r>
              <a:rPr lang="en-CA" sz="2400" dirty="0"/>
              <a:t>HV 17. “consider how easily this course of action could open wide the way for </a:t>
            </a:r>
            <a:r>
              <a:rPr lang="en-CA" sz="2800" u="sng" dirty="0">
                <a:solidFill>
                  <a:srgbClr val="FF0000"/>
                </a:solidFill>
              </a:rPr>
              <a:t>marital infidelity </a:t>
            </a:r>
            <a:r>
              <a:rPr lang="en-CA" sz="2400" dirty="0"/>
              <a:t>and a </a:t>
            </a:r>
            <a:r>
              <a:rPr lang="en-CA" sz="2800" u="sng" dirty="0">
                <a:solidFill>
                  <a:srgbClr val="FF0000"/>
                </a:solidFill>
              </a:rPr>
              <a:t>general lowering of moral standards</a:t>
            </a:r>
            <a:r>
              <a:rPr lang="en-CA" sz="2400" dirty="0"/>
              <a:t>. Not much experience is needed to be fully aware of human weakness and to understand that human beings […] who are so exposed to temptation... </a:t>
            </a:r>
          </a:p>
          <a:p>
            <a:endParaRPr lang="en-CA" dirty="0"/>
          </a:p>
        </p:txBody>
      </p:sp>
    </p:spTree>
    <p:extLst>
      <p:ext uri="{BB962C8B-B14F-4D97-AF65-F5344CB8AC3E}">
        <p14:creationId xmlns:p14="http://schemas.microsoft.com/office/powerpoint/2010/main" val="293356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Consequences of artificial birth control</a:t>
            </a:r>
            <a:endParaRPr lang="en-CA" dirty="0"/>
          </a:p>
        </p:txBody>
      </p:sp>
      <p:sp>
        <p:nvSpPr>
          <p:cNvPr id="3" name="Content Placeholder 2"/>
          <p:cNvSpPr>
            <a:spLocks noGrp="1"/>
          </p:cNvSpPr>
          <p:nvPr>
            <p:ph idx="1"/>
          </p:nvPr>
        </p:nvSpPr>
        <p:spPr>
          <a:xfrm>
            <a:off x="1069848" y="2121408"/>
            <a:ext cx="10058400" cy="4736592"/>
          </a:xfrm>
        </p:spPr>
        <p:txBody>
          <a:bodyPr>
            <a:normAutofit/>
          </a:bodyPr>
          <a:lstStyle/>
          <a:p>
            <a:pPr lvl="0"/>
            <a:r>
              <a:rPr lang="en-CA" dirty="0"/>
              <a:t>In this encyclical, Pope Paul outlined some of the dangers of </a:t>
            </a:r>
            <a:r>
              <a:rPr lang="en-CA" dirty="0" smtClean="0"/>
              <a:t>“inconsequential” </a:t>
            </a:r>
            <a:r>
              <a:rPr lang="en-CA" dirty="0"/>
              <a:t>sex </a:t>
            </a:r>
            <a:r>
              <a:rPr lang="en-CA" dirty="0" smtClean="0"/>
              <a:t>					</a:t>
            </a:r>
            <a:r>
              <a:rPr lang="en-CA" i="1" dirty="0" smtClean="0"/>
              <a:t>(</a:t>
            </a:r>
            <a:r>
              <a:rPr lang="en-CA" i="1" dirty="0"/>
              <a:t>which is never really inconsequential!!) </a:t>
            </a:r>
            <a:endParaRPr lang="en-CA" i="1" dirty="0" smtClean="0"/>
          </a:p>
          <a:p>
            <a:pPr marL="0" lvl="0" indent="0">
              <a:buNone/>
            </a:pPr>
            <a:r>
              <a:rPr lang="en-CA" dirty="0" smtClean="0"/>
              <a:t>Examples:</a:t>
            </a:r>
          </a:p>
          <a:p>
            <a:pPr lvl="0"/>
            <a:endParaRPr lang="en-CA" sz="2800" dirty="0"/>
          </a:p>
          <a:p>
            <a:pPr lvl="1"/>
            <a:r>
              <a:rPr lang="en-CA" sz="2400" dirty="0"/>
              <a:t>HV 17 “Another effect that gives cause for alarm is that a man who grows accustomed to the use of contraceptive methods may forget the reverence due to a woman, and, disregarding her physical and emotional equilibrium, </a:t>
            </a:r>
            <a:r>
              <a:rPr lang="en-CA" sz="2400" u="sng" dirty="0"/>
              <a:t>reduce her to being </a:t>
            </a:r>
            <a:r>
              <a:rPr lang="en-CA" sz="2400" u="sng" dirty="0">
                <a:solidFill>
                  <a:srgbClr val="FF0000"/>
                </a:solidFill>
              </a:rPr>
              <a:t>a mere instrument for </a:t>
            </a:r>
            <a:r>
              <a:rPr lang="en-CA" sz="2400" u="sng" dirty="0" smtClean="0">
                <a:solidFill>
                  <a:srgbClr val="FF0000"/>
                </a:solidFill>
              </a:rPr>
              <a:t> </a:t>
            </a:r>
            <a:r>
              <a:rPr lang="en-CA" sz="2400" u="sng" dirty="0">
                <a:solidFill>
                  <a:srgbClr val="FF0000"/>
                </a:solidFill>
              </a:rPr>
              <a:t>satisfaction</a:t>
            </a:r>
            <a:r>
              <a:rPr lang="en-CA" sz="2400" dirty="0"/>
              <a:t> </a:t>
            </a:r>
            <a:r>
              <a:rPr lang="en-CA" sz="2400" u="sng" dirty="0"/>
              <a:t>of his own desires</a:t>
            </a:r>
            <a:r>
              <a:rPr lang="en-CA" sz="2400" dirty="0"/>
              <a:t>, no longer considering her as his partner whom he should surround with care and affection.”</a:t>
            </a:r>
          </a:p>
          <a:p>
            <a:endParaRPr lang="en-CA" dirty="0"/>
          </a:p>
        </p:txBody>
      </p:sp>
    </p:spTree>
    <p:extLst>
      <p:ext uri="{BB962C8B-B14F-4D97-AF65-F5344CB8AC3E}">
        <p14:creationId xmlns:p14="http://schemas.microsoft.com/office/powerpoint/2010/main" val="391948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Consequences of artificial birth control</a:t>
            </a:r>
            <a:endParaRPr lang="en-CA" dirty="0"/>
          </a:p>
        </p:txBody>
      </p:sp>
      <p:sp>
        <p:nvSpPr>
          <p:cNvPr id="3" name="Content Placeholder 2"/>
          <p:cNvSpPr>
            <a:spLocks noGrp="1"/>
          </p:cNvSpPr>
          <p:nvPr>
            <p:ph idx="1"/>
          </p:nvPr>
        </p:nvSpPr>
        <p:spPr>
          <a:xfrm>
            <a:off x="1069848" y="2121408"/>
            <a:ext cx="10058400" cy="4736592"/>
          </a:xfrm>
        </p:spPr>
        <p:txBody>
          <a:bodyPr>
            <a:normAutofit fontScale="92500"/>
          </a:bodyPr>
          <a:lstStyle/>
          <a:p>
            <a:pPr lvl="0"/>
            <a:r>
              <a:rPr lang="en-CA" dirty="0"/>
              <a:t>In this encyclical, Pope Paul outlined some of the dangers of </a:t>
            </a:r>
            <a:r>
              <a:rPr lang="en-CA" dirty="0" smtClean="0"/>
              <a:t>“inconsequential” </a:t>
            </a:r>
            <a:r>
              <a:rPr lang="en-CA" dirty="0"/>
              <a:t>sex </a:t>
            </a:r>
            <a:r>
              <a:rPr lang="en-CA" dirty="0" smtClean="0"/>
              <a:t>					</a:t>
            </a:r>
            <a:r>
              <a:rPr lang="en-CA" i="1" dirty="0" smtClean="0"/>
              <a:t>(</a:t>
            </a:r>
            <a:r>
              <a:rPr lang="en-CA" i="1" dirty="0"/>
              <a:t>which is never really inconsequential!!) </a:t>
            </a:r>
            <a:endParaRPr lang="en-CA" i="1" dirty="0" smtClean="0"/>
          </a:p>
          <a:p>
            <a:pPr marL="0" lvl="0" indent="0">
              <a:buNone/>
            </a:pPr>
            <a:r>
              <a:rPr lang="en-CA" dirty="0" smtClean="0"/>
              <a:t>Examples:</a:t>
            </a:r>
          </a:p>
          <a:p>
            <a:pPr lvl="0"/>
            <a:endParaRPr lang="en-CA" dirty="0"/>
          </a:p>
          <a:p>
            <a:pPr lvl="1"/>
            <a:r>
              <a:rPr lang="en-CA" sz="2400" dirty="0"/>
              <a:t>Finally, careful consideration should be given to the danger of this power passing into the hands of those public authorities who care little for the precepts of the moral law. Who will blame a </a:t>
            </a:r>
            <a:r>
              <a:rPr lang="en-CA" sz="2400" u="sng" dirty="0"/>
              <a:t>government which in its attempt to resolve the problems affecting an entire country </a:t>
            </a:r>
            <a:r>
              <a:rPr lang="en-CA" sz="2400" dirty="0"/>
              <a:t>resorts to the same measures as are regarded as lawful by married people in the solution of a particular family difficulty? Who will prevent public authorities from favoring those contraceptive methods which they consider more effective? Should they regard this as necessary, </a:t>
            </a:r>
            <a:r>
              <a:rPr lang="en-CA" sz="2400" u="sng" dirty="0"/>
              <a:t>they may even impose their use on everyone. </a:t>
            </a:r>
            <a:endParaRPr lang="en-CA" sz="2400" dirty="0"/>
          </a:p>
          <a:p>
            <a:endParaRPr lang="en-CA" dirty="0"/>
          </a:p>
        </p:txBody>
      </p:sp>
    </p:spTree>
    <p:extLst>
      <p:ext uri="{BB962C8B-B14F-4D97-AF65-F5344CB8AC3E}">
        <p14:creationId xmlns:p14="http://schemas.microsoft.com/office/powerpoint/2010/main" val="409230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China: one Child Policy</a:t>
            </a:r>
            <a:endParaRPr lang="en-CA" dirty="0"/>
          </a:p>
        </p:txBody>
      </p:sp>
      <p:sp>
        <p:nvSpPr>
          <p:cNvPr id="3" name="Content Placeholder 2"/>
          <p:cNvSpPr>
            <a:spLocks noGrp="1"/>
          </p:cNvSpPr>
          <p:nvPr>
            <p:ph idx="1"/>
          </p:nvPr>
        </p:nvSpPr>
        <p:spPr/>
        <p:txBody>
          <a:bodyPr/>
          <a:lstStyle/>
          <a:p>
            <a:r>
              <a:rPr lang="en-CA" dirty="0">
                <a:hlinkClick r:id="rId2"/>
              </a:rPr>
              <a:t>https://</a:t>
            </a:r>
            <a:r>
              <a:rPr lang="en-CA" dirty="0" smtClean="0">
                <a:hlinkClick r:id="rId2"/>
              </a:rPr>
              <a:t>www.britannica.com/topic/one-child-policy</a:t>
            </a:r>
            <a:endParaRPr lang="en-CA" dirty="0" smtClean="0"/>
          </a:p>
          <a:p>
            <a:endParaRPr lang="en-CA" dirty="0"/>
          </a:p>
        </p:txBody>
      </p:sp>
    </p:spTree>
    <p:extLst>
      <p:ext uri="{BB962C8B-B14F-4D97-AF65-F5344CB8AC3E}">
        <p14:creationId xmlns:p14="http://schemas.microsoft.com/office/powerpoint/2010/main" val="25621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Humanae vitae</vt:lpstr>
      <vt:lpstr>PowerPoint Presentation</vt:lpstr>
      <vt:lpstr>PowerPoint Presentation</vt:lpstr>
      <vt:lpstr>PowerPoint Presentation</vt:lpstr>
      <vt:lpstr>Consequences of artificial birth control</vt:lpstr>
      <vt:lpstr>Consequences of artificial birth control</vt:lpstr>
      <vt:lpstr>Consequences of artificial birth control</vt:lpstr>
      <vt:lpstr>China: one Child Policy</vt:lpstr>
      <vt:lpstr>Humanae vitae</vt:lpstr>
      <vt:lpstr>Saint Pope Paul 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ldrebit</dc:creator>
  <cp:lastModifiedBy>ldrebit</cp:lastModifiedBy>
  <cp:revision>1</cp:revision>
  <dcterms:created xsi:type="dcterms:W3CDTF">2022-02-23T01:06:30Z</dcterms:created>
  <dcterms:modified xsi:type="dcterms:W3CDTF">2022-02-23T01:06:56Z</dcterms:modified>
</cp:coreProperties>
</file>